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64" r:id="rId3"/>
    <p:sldId id="334" r:id="rId4"/>
    <p:sldId id="272" r:id="rId5"/>
    <p:sldId id="273" r:id="rId6"/>
    <p:sldId id="274" r:id="rId7"/>
    <p:sldId id="275" r:id="rId8"/>
    <p:sldId id="332" r:id="rId9"/>
    <p:sldId id="277" r:id="rId10"/>
    <p:sldId id="278" r:id="rId11"/>
    <p:sldId id="323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9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30" r:id="rId33"/>
    <p:sldId id="328" r:id="rId34"/>
    <p:sldId id="326" r:id="rId35"/>
    <p:sldId id="329" r:id="rId36"/>
    <p:sldId id="327" r:id="rId37"/>
    <p:sldId id="331" r:id="rId38"/>
    <p:sldId id="302" r:id="rId39"/>
    <p:sldId id="303" r:id="rId40"/>
    <p:sldId id="304" r:id="rId41"/>
    <p:sldId id="333" r:id="rId42"/>
    <p:sldId id="305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2" r:id="rId57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9" autoAdjust="0"/>
    <p:restoredTop sz="94636"/>
  </p:normalViewPr>
  <p:slideViewPr>
    <p:cSldViewPr snapToGrid="0" snapToObjects="1">
      <p:cViewPr varScale="1">
        <p:scale>
          <a:sx n="114" d="100"/>
          <a:sy n="114" d="100"/>
        </p:scale>
        <p:origin x="168" y="2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0E102-D1E9-41AE-A63E-86A0F72A9D6E}" type="datetimeFigureOut">
              <a:rPr lang="it-IT" smtClean="0"/>
              <a:pPr/>
              <a:t>15/10/19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2B007-E473-44EA-A2E2-53B28AD10A5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20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storie, come la </a:t>
            </a:r>
            <a:r>
              <a:rPr lang="it-IT" dirty="0" err="1"/>
              <a:t>vita,sono</a:t>
            </a:r>
            <a:r>
              <a:rPr lang="it-IT" dirty="0"/>
              <a:t> costellate di sorprese, pericoli, incontri</a:t>
            </a:r>
            <a:r>
              <a:rPr lang="it-IT" baseline="0" dirty="0"/>
              <a:t> piacevoli o </a:t>
            </a:r>
            <a:r>
              <a:rPr lang="it-IT" baseline="0" dirty="0" err="1"/>
              <a:t>indesiderati.Ci</a:t>
            </a:r>
            <a:r>
              <a:rPr lang="it-IT" baseline="0" dirty="0"/>
              <a:t> avvertono di </a:t>
            </a:r>
            <a:r>
              <a:rPr lang="it-IT" baseline="0" dirty="0" err="1"/>
              <a:t>cio</a:t>
            </a:r>
            <a:r>
              <a:rPr lang="it-IT" baseline="0" dirty="0"/>
              <a:t> che può succedere nel processo evolutivo di ciascuno di noi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B007-E473-44EA-A2E2-53B28AD10A5D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69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391A7CA-289B-4D95-8C88-3C1D5F0647A4}" type="slidenum">
              <a:rPr lang="it-IT" altLang="it-IT"/>
              <a:pPr eaLnBrk="1" hangingPunct="1"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950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bambino ha la mente analogica, portata a fare associazioni, trovare similitudini, per cui la fiaba parla al bambino che la recepisce come può  ( dimensione </a:t>
            </a:r>
            <a:r>
              <a:rPr lang="it-IT" dirty="0" err="1"/>
              <a:t>plurilivellare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B007-E473-44EA-A2E2-53B28AD10A5D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120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8104-CA89-43EB-93DF-10045F517E96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5909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8104-CA89-43EB-93DF-10045F517E96}" type="slidenum">
              <a:rPr lang="it-IT" altLang="it-IT" smtClean="0"/>
              <a:pPr/>
              <a:t>36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0094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2DD967-D28C-4448-9ABF-4DEA8FC9AC8C}" type="slidenum">
              <a:rPr lang="it-IT" altLang="it-IT"/>
              <a:pPr eaLnBrk="1" hangingPunct="1"/>
              <a:t>54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2357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B007-E473-44EA-A2E2-53B28AD10A5D}" type="slidenum">
              <a:rPr lang="it-IT" smtClean="0"/>
              <a:pPr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14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55571" y="1597819"/>
            <a:ext cx="4702629" cy="1102519"/>
          </a:xfrm>
        </p:spPr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755570" y="2914650"/>
            <a:ext cx="4702629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2EDE-4490-4DD8-83B9-3D493D5BD233}" type="datetime1">
              <a:rPr lang="it-IT" smtClean="0"/>
              <a:pPr/>
              <a:t>15/10/19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27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DA3FE-2750-4C43-9C37-86A17E652EF6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96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8DAF8-833E-438D-8ABC-94ABDA2DC5AC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057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F5E0-3B49-4FAA-823E-E2C59AF7DEA2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8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B06A-8420-450B-9412-9F0FF967AB97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57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66786" y="204788"/>
            <a:ext cx="592001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92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63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611B-AB27-4B6B-87F9-ED30B818D8EF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28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5599-5FD4-4B7F-BE2F-C01E867D8A9A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37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A883-18A7-4A65-ABDC-EA958EF5DF35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99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BA0C-9534-4D54-9C4A-6141119386EC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22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BF34-7E27-442F-BFEC-6404AF09690D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73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142E0-6AAB-46ED-9B0D-166D5674C071}" type="datetime1">
              <a:rPr lang="it-IT" smtClean="0"/>
              <a:pPr/>
              <a:t>15/10/19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Data - Luogo conferenza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77A49-BF00-D642-8B14-D5A8EDBFAF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5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  <p:sldLayoutId id="2147483660" r:id="rId5"/>
    <p:sldLayoutId id="2147483652" r:id="rId6"/>
    <p:sldLayoutId id="2147483651" r:id="rId7"/>
    <p:sldLayoutId id="2147483653" r:id="rId8"/>
    <p:sldLayoutId id="2147483654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it.wikipedia.org/wiki/File:Kobold_artlibre_jnl.jpg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it.wikipedia.org/wiki/File:Chinese_woman_loto_shoe1.JPG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scheda%202%20g.docx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g.lessana@ismu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hyperlink" Target="mailto:mvimercati75@gmail.co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7944" y="3417478"/>
            <a:ext cx="48600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Castiglione </a:t>
            </a:r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delle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Stiviere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23 </a:t>
            </a:r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settembre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2019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Gabriella </a:t>
            </a:r>
            <a:r>
              <a:rPr lang="en-US" altLang="ko-KR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Lessana</a:t>
            </a:r>
            <a:endParaRPr kumimoji="0" lang="en-US" altLang="ko-KR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139952" y="2067694"/>
            <a:ext cx="50405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Sguardi interculturali sulla letteratura per l’infanzia</a:t>
            </a:r>
          </a:p>
        </p:txBody>
      </p:sp>
      <p:sp>
        <p:nvSpPr>
          <p:cNvPr id="6" name="Rectangle 1"/>
          <p:cNvSpPr/>
          <p:nvPr/>
        </p:nvSpPr>
        <p:spPr>
          <a:xfrm>
            <a:off x="4067944" y="2202137"/>
            <a:ext cx="72008" cy="1425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114" y="516784"/>
            <a:ext cx="1629172" cy="7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0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Personaggi nelle fiabe e storie nei libri</a:t>
            </a:r>
            <a:br>
              <a:rPr lang="it-IT" sz="2400" b="1" dirty="0">
                <a:solidFill>
                  <a:srgbClr val="C00000"/>
                </a:solidFill>
              </a:rPr>
            </a:br>
            <a:r>
              <a:rPr lang="it-IT" sz="2400" b="1" dirty="0">
                <a:solidFill>
                  <a:srgbClr val="C00000"/>
                </a:solidFill>
              </a:rPr>
              <a:t> dei bambini stranieri</a:t>
            </a:r>
            <a:br>
              <a:rPr lang="it-IT" sz="2400" b="1" dirty="0">
                <a:solidFill>
                  <a:srgbClr val="C00000"/>
                </a:solidFill>
              </a:rPr>
            </a:b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599" y="838200"/>
            <a:ext cx="7903029" cy="405580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it-IT" sz="1800" dirty="0">
                <a:solidFill>
                  <a:srgbClr val="002060"/>
                </a:solidFill>
              </a:rPr>
              <a:t> Ogni popolo ha il suo patrimonio di immaginario fatto miti, leggende, storie, favole che incarnano la cultura</a:t>
            </a:r>
          </a:p>
          <a:p>
            <a:pPr eaLnBrk="1" hangingPunct="1"/>
            <a:endParaRPr lang="it-IT" sz="1800" dirty="0">
              <a:solidFill>
                <a:srgbClr val="002060"/>
              </a:solidFill>
            </a:endParaRPr>
          </a:p>
          <a:p>
            <a:pPr eaLnBrk="1" hangingPunct="1"/>
            <a:r>
              <a:rPr lang="it-IT" sz="1800" dirty="0">
                <a:solidFill>
                  <a:srgbClr val="002060"/>
                </a:solidFill>
              </a:rPr>
              <a:t>Orchi, streghe, folletti, demoni, creature buone, furbe terrificanti o dispettose  fanno parte del ricco </a:t>
            </a:r>
            <a:r>
              <a:rPr lang="it-IT" altLang="it-IT" sz="1800" dirty="0">
                <a:solidFill>
                  <a:srgbClr val="002060"/>
                </a:solidFill>
              </a:rPr>
              <a:t> patrimonio favolistico di ogni paese   e  hanno il compito di trasmettere il sapere, i valori, le tradizioni.</a:t>
            </a:r>
          </a:p>
          <a:p>
            <a:pPr eaLnBrk="1" hangingPunct="1"/>
            <a:endParaRPr lang="it-IT" altLang="it-IT" sz="1800" dirty="0">
              <a:solidFill>
                <a:srgbClr val="002060"/>
              </a:solidFill>
            </a:endParaRPr>
          </a:p>
          <a:p>
            <a:pPr eaLnBrk="1" hangingPunct="1"/>
            <a:r>
              <a:rPr lang="it-IT" altLang="it-IT" sz="1800" dirty="0">
                <a:solidFill>
                  <a:srgbClr val="002060"/>
                </a:solidFill>
              </a:rPr>
              <a:t>Il contenitore culturale di cui fanno parte dà loro il significato </a:t>
            </a:r>
            <a:r>
              <a:rPr lang="it-IT" altLang="it-IT" sz="1800" dirty="0" err="1">
                <a:solidFill>
                  <a:srgbClr val="002060"/>
                </a:solidFill>
              </a:rPr>
              <a:t>piu’</a:t>
            </a:r>
            <a:r>
              <a:rPr lang="it-IT" altLang="it-IT" sz="1800" dirty="0">
                <a:solidFill>
                  <a:srgbClr val="002060"/>
                </a:solidFill>
              </a:rPr>
              <a:t> profondo e vivificante.</a:t>
            </a:r>
          </a:p>
          <a:p>
            <a:pPr eaLnBrk="1" hangingPunct="1"/>
            <a:endParaRPr lang="it-IT" altLang="it-IT" sz="1800" dirty="0">
              <a:solidFill>
                <a:srgbClr val="002060"/>
              </a:solidFill>
            </a:endParaRPr>
          </a:p>
          <a:p>
            <a:pPr eaLnBrk="1" hangingPunct="1"/>
            <a:r>
              <a:rPr lang="it-IT" altLang="it-IT" sz="1800" dirty="0">
                <a:solidFill>
                  <a:srgbClr val="002060"/>
                </a:solidFill>
              </a:rPr>
              <a:t>I personaggi permettono di entrare, in un villaggio, nella vita quotidiana di un popolo…</a:t>
            </a:r>
          </a:p>
          <a:p>
            <a:pPr eaLnBrk="1" hangingPunct="1"/>
            <a:endParaRPr lang="it-IT" altLang="it-IT" sz="1800" dirty="0">
              <a:solidFill>
                <a:srgbClr val="002060"/>
              </a:solidFill>
            </a:endParaRPr>
          </a:p>
          <a:p>
            <a:pPr eaLnBrk="1" hangingPunct="1"/>
            <a:r>
              <a:rPr lang="it-IT" altLang="it-IT" sz="1800" dirty="0">
                <a:solidFill>
                  <a:srgbClr val="002060"/>
                </a:solidFill>
              </a:rPr>
              <a:t>Perdono di significato quando manca la cornice culturale a cui appartengono</a:t>
            </a:r>
            <a:r>
              <a:rPr lang="it-IT" altLang="it-IT" sz="1800" b="1" dirty="0">
                <a:solidFill>
                  <a:srgbClr val="002060"/>
                </a:solidFill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076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</a:rPr>
              <a:t>Chi emigra…..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000" dirty="0"/>
              <a:t>…. Incontra grandi difficoltà a rivivere con i figli l’atto del narrare</a:t>
            </a:r>
          </a:p>
          <a:p>
            <a:pPr marL="0" indent="0">
              <a:buNone/>
            </a:pPr>
            <a:endParaRPr lang="it-IT" sz="2000" dirty="0"/>
          </a:p>
          <a:p>
            <a:r>
              <a:rPr lang="it-IT" sz="2000" dirty="0"/>
              <a:t>La narrazione orale richiede tempi, modi, ritmi, parole adatte a creare le ambientazioni, i luoghi dell’immaginario</a:t>
            </a:r>
          </a:p>
          <a:p>
            <a:endParaRPr lang="it-IT" sz="2000" dirty="0"/>
          </a:p>
          <a:p>
            <a:r>
              <a:rPr lang="it-IT" sz="2000" dirty="0"/>
              <a:t>Mancano i </a:t>
            </a:r>
            <a:r>
              <a:rPr lang="it-IT" sz="2000" dirty="0" err="1"/>
              <a:t>nonni,gli</a:t>
            </a:r>
            <a:r>
              <a:rPr lang="it-IT" sz="2000" dirty="0"/>
              <a:t> zii, le figure che narravano..</a:t>
            </a:r>
          </a:p>
          <a:p>
            <a:pPr marL="0" indent="0">
              <a:buNone/>
            </a:pPr>
            <a:endParaRPr lang="it-IT" sz="2000" dirty="0"/>
          </a:p>
          <a:p>
            <a:r>
              <a:rPr lang="it-IT" sz="2000" dirty="0"/>
              <a:t>Per i bambini immigrati il ricco patrimonio favolistico della cultura d’origine rischia di andar perduto e di perdere valore perché tradurre l’immaginario diventa difficilissimo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</p:spTree>
    <p:extLst>
      <p:ext uri="{BB962C8B-B14F-4D97-AF65-F5344CB8AC3E}">
        <p14:creationId xmlns:p14="http://schemas.microsoft.com/office/powerpoint/2010/main" val="2182828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it-IT" altLang="it-IT" sz="2700" b="1" dirty="0">
                <a:solidFill>
                  <a:srgbClr val="C00000"/>
                </a:solidFill>
              </a:rPr>
              <a:t>L’orco Buso (Filippine)</a:t>
            </a:r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1287" y="1275160"/>
            <a:ext cx="3348038" cy="3618309"/>
          </a:xfrm>
          <a:noFill/>
        </p:spPr>
      </p:pic>
    </p:spTree>
    <p:extLst>
      <p:ext uri="{BB962C8B-B14F-4D97-AF65-F5344CB8AC3E}">
        <p14:creationId xmlns:p14="http://schemas.microsoft.com/office/powerpoint/2010/main" val="2504370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it-IT" altLang="it-IT" sz="2700" b="1" dirty="0" err="1">
                <a:solidFill>
                  <a:srgbClr val="C00000"/>
                </a:solidFill>
              </a:rPr>
              <a:t>Aisha</a:t>
            </a:r>
            <a:r>
              <a:rPr lang="it-IT" altLang="it-IT" sz="2700" b="1" dirty="0">
                <a:solidFill>
                  <a:srgbClr val="C00000"/>
                </a:solidFill>
              </a:rPr>
              <a:t> </a:t>
            </a:r>
            <a:r>
              <a:rPr lang="it-IT" altLang="it-IT" sz="2700" b="1" dirty="0" err="1">
                <a:solidFill>
                  <a:srgbClr val="C00000"/>
                </a:solidFill>
              </a:rPr>
              <a:t>Kandisha</a:t>
            </a:r>
            <a:r>
              <a:rPr lang="it-IT" altLang="it-IT" sz="2700" b="1" dirty="0">
                <a:solidFill>
                  <a:srgbClr val="C00000"/>
                </a:solidFill>
              </a:rPr>
              <a:t> (Marocco)</a:t>
            </a:r>
          </a:p>
        </p:txBody>
      </p:sp>
      <p:pic>
        <p:nvPicPr>
          <p:cNvPr id="1331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0010" y="1383506"/>
            <a:ext cx="5130403" cy="3509963"/>
          </a:xfrm>
          <a:noFill/>
        </p:spPr>
      </p:pic>
    </p:spTree>
    <p:extLst>
      <p:ext uri="{BB962C8B-B14F-4D97-AF65-F5344CB8AC3E}">
        <p14:creationId xmlns:p14="http://schemas.microsoft.com/office/powerpoint/2010/main" val="3109998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456135" y="823913"/>
            <a:ext cx="328613" cy="355997"/>
            <a:chOff x="0" y="0"/>
            <a:chExt cx="276" cy="299"/>
          </a:xfrm>
        </p:grpSpPr>
        <p:sp>
          <p:nvSpPr>
            <p:cNvPr id="14359" name="Rectangle 3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4360" name="Rectangle 4"/>
            <p:cNvSpPr>
              <a:spLocks/>
            </p:cNvSpPr>
            <p:nvPr/>
          </p:nvSpPr>
          <p:spPr bwMode="auto">
            <a:xfrm>
              <a:off x="138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4339" name="Group 5"/>
          <p:cNvGrpSpPr>
            <a:grpSpLocks/>
          </p:cNvGrpSpPr>
          <p:nvPr/>
        </p:nvGrpSpPr>
        <p:grpSpPr bwMode="auto">
          <a:xfrm>
            <a:off x="1743075" y="823913"/>
            <a:ext cx="246460" cy="355997"/>
            <a:chOff x="0" y="0"/>
            <a:chExt cx="207" cy="299"/>
          </a:xfrm>
        </p:grpSpPr>
        <p:sp>
          <p:nvSpPr>
            <p:cNvPr id="14357" name="Rectangle 6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4358" name="Rectangle 7"/>
            <p:cNvSpPr>
              <a:spLocks/>
            </p:cNvSpPr>
            <p:nvPr/>
          </p:nvSpPr>
          <p:spPr bwMode="auto">
            <a:xfrm>
              <a:off x="103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4340" name="Group 8"/>
          <p:cNvGrpSpPr>
            <a:grpSpLocks/>
          </p:cNvGrpSpPr>
          <p:nvPr/>
        </p:nvGrpSpPr>
        <p:grpSpPr bwMode="auto">
          <a:xfrm>
            <a:off x="1549004" y="1140619"/>
            <a:ext cx="316706" cy="355997"/>
            <a:chOff x="0" y="0"/>
            <a:chExt cx="266" cy="299"/>
          </a:xfrm>
        </p:grpSpPr>
        <p:sp>
          <p:nvSpPr>
            <p:cNvPr id="14355" name="Rectangle 9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4356" name="Rectangle 10"/>
            <p:cNvSpPr>
              <a:spLocks/>
            </p:cNvSpPr>
            <p:nvPr/>
          </p:nvSpPr>
          <p:spPr bwMode="auto">
            <a:xfrm>
              <a:off x="133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4341" name="Group 11"/>
          <p:cNvGrpSpPr>
            <a:grpSpLocks/>
          </p:cNvGrpSpPr>
          <p:nvPr/>
        </p:nvGrpSpPr>
        <p:grpSpPr bwMode="auto">
          <a:xfrm>
            <a:off x="1826419" y="1140619"/>
            <a:ext cx="276225" cy="355997"/>
            <a:chOff x="0" y="0"/>
            <a:chExt cx="232" cy="299"/>
          </a:xfrm>
        </p:grpSpPr>
        <p:sp>
          <p:nvSpPr>
            <p:cNvPr id="14353" name="Rectangle 12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4354" name="Rectangle 13"/>
            <p:cNvSpPr>
              <a:spLocks/>
            </p:cNvSpPr>
            <p:nvPr/>
          </p:nvSpPr>
          <p:spPr bwMode="auto">
            <a:xfrm>
              <a:off x="116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4342" name="Group 14"/>
          <p:cNvGrpSpPr>
            <a:grpSpLocks/>
          </p:cNvGrpSpPr>
          <p:nvPr/>
        </p:nvGrpSpPr>
        <p:grpSpPr bwMode="auto">
          <a:xfrm>
            <a:off x="1237060" y="1085851"/>
            <a:ext cx="421481" cy="316706"/>
            <a:chOff x="0" y="0"/>
            <a:chExt cx="353" cy="266"/>
          </a:xfrm>
        </p:grpSpPr>
        <p:sp>
          <p:nvSpPr>
            <p:cNvPr id="14351" name="Rectangle 15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4352" name="Rectangle 16"/>
            <p:cNvSpPr>
              <a:spLocks/>
            </p:cNvSpPr>
            <p:nvPr/>
          </p:nvSpPr>
          <p:spPr bwMode="auto">
            <a:xfrm>
              <a:off x="176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4343" name="Group 17"/>
          <p:cNvGrpSpPr>
            <a:grpSpLocks/>
          </p:cNvGrpSpPr>
          <p:nvPr/>
        </p:nvGrpSpPr>
        <p:grpSpPr bwMode="auto">
          <a:xfrm>
            <a:off x="1714500" y="742950"/>
            <a:ext cx="23813" cy="789385"/>
            <a:chOff x="0" y="0"/>
            <a:chExt cx="20" cy="663"/>
          </a:xfrm>
        </p:grpSpPr>
        <p:sp>
          <p:nvSpPr>
            <p:cNvPr id="14349" name="Rectangle 18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4350" name="Rectangle 19"/>
            <p:cNvSpPr>
              <a:spLocks/>
            </p:cNvSpPr>
            <p:nvPr/>
          </p:nvSpPr>
          <p:spPr bwMode="auto">
            <a:xfrm>
              <a:off x="1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4344" name="Group 20"/>
          <p:cNvGrpSpPr>
            <a:grpSpLocks/>
          </p:cNvGrpSpPr>
          <p:nvPr/>
        </p:nvGrpSpPr>
        <p:grpSpPr bwMode="auto">
          <a:xfrm>
            <a:off x="1475185" y="1335882"/>
            <a:ext cx="6169819" cy="207169"/>
            <a:chOff x="0" y="0"/>
            <a:chExt cx="5182" cy="174"/>
          </a:xfrm>
        </p:grpSpPr>
        <p:sp>
          <p:nvSpPr>
            <p:cNvPr id="14347" name="Rectangle 21"/>
            <p:cNvSpPr>
              <a:spLocks/>
            </p:cNvSpPr>
            <p:nvPr/>
          </p:nvSpPr>
          <p:spPr bwMode="auto">
            <a:xfrm>
              <a:off x="0" y="0"/>
              <a:ext cx="5182" cy="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4348" name="Rectangle 22"/>
            <p:cNvSpPr>
              <a:spLocks/>
            </p:cNvSpPr>
            <p:nvPr/>
          </p:nvSpPr>
          <p:spPr bwMode="auto">
            <a:xfrm>
              <a:off x="2591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sp>
        <p:nvSpPr>
          <p:cNvPr id="14345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lIns="91440" tIns="45720" rIns="99060" bIns="45720" rtlCol="0" anchor="b">
            <a:normAutofit/>
          </a:bodyPr>
          <a:lstStyle/>
          <a:p>
            <a:pPr eaLnBrk="1" hangingPunct="1"/>
            <a:r>
              <a:rPr lang="en-US" altLang="it-IT" sz="2700" b="1" dirty="0">
                <a:solidFill>
                  <a:srgbClr val="C00000"/>
                </a:solidFill>
              </a:rPr>
              <a:t>GYNN (</a:t>
            </a:r>
            <a:r>
              <a:rPr lang="en-US" altLang="it-IT" sz="2700" b="1" dirty="0" err="1">
                <a:solidFill>
                  <a:srgbClr val="C00000"/>
                </a:solidFill>
              </a:rPr>
              <a:t>mondo</a:t>
            </a:r>
            <a:r>
              <a:rPr lang="en-US" altLang="it-IT" sz="2700" b="1" dirty="0">
                <a:solidFill>
                  <a:srgbClr val="C00000"/>
                </a:solidFill>
              </a:rPr>
              <a:t> </a:t>
            </a:r>
            <a:r>
              <a:rPr lang="en-US" altLang="it-IT" sz="2700" b="1" dirty="0" err="1">
                <a:solidFill>
                  <a:srgbClr val="C00000"/>
                </a:solidFill>
              </a:rPr>
              <a:t>arabo</a:t>
            </a:r>
            <a:r>
              <a:rPr lang="en-US" altLang="it-IT" sz="27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4346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36671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1884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it-IT" altLang="it-IT" sz="2700" b="1" dirty="0" err="1">
                <a:solidFill>
                  <a:srgbClr val="C00000"/>
                </a:solidFill>
              </a:rPr>
              <a:t>Baba</a:t>
            </a:r>
            <a:r>
              <a:rPr lang="it-IT" altLang="it-IT" sz="2700" b="1" dirty="0">
                <a:solidFill>
                  <a:srgbClr val="C00000"/>
                </a:solidFill>
              </a:rPr>
              <a:t> </a:t>
            </a:r>
            <a:r>
              <a:rPr lang="it-IT" altLang="it-IT" sz="2700" b="1" dirty="0" err="1">
                <a:solidFill>
                  <a:srgbClr val="C00000"/>
                </a:solidFill>
              </a:rPr>
              <a:t>Jaga</a:t>
            </a:r>
            <a:r>
              <a:rPr lang="it-IT" altLang="it-IT" sz="2700" b="1" dirty="0">
                <a:solidFill>
                  <a:srgbClr val="C00000"/>
                </a:solidFill>
              </a:rPr>
              <a:t> (paesi dell’est)</a:t>
            </a:r>
          </a:p>
        </p:txBody>
      </p:sp>
      <p:pic>
        <p:nvPicPr>
          <p:cNvPr id="15363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3588" y="1491853"/>
            <a:ext cx="5183981" cy="3433763"/>
          </a:xfrm>
          <a:noFill/>
        </p:spPr>
      </p:pic>
    </p:spTree>
    <p:extLst>
      <p:ext uri="{BB962C8B-B14F-4D97-AF65-F5344CB8AC3E}">
        <p14:creationId xmlns:p14="http://schemas.microsoft.com/office/powerpoint/2010/main" val="3499161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it-IT" altLang="it-IT" sz="2700" b="1" dirty="0">
                <a:solidFill>
                  <a:srgbClr val="C00000"/>
                </a:solidFill>
              </a:rPr>
              <a:t>Casa </a:t>
            </a:r>
            <a:r>
              <a:rPr lang="it-IT" altLang="it-IT" sz="2700" b="1" dirty="0" err="1">
                <a:solidFill>
                  <a:srgbClr val="C00000"/>
                </a:solidFill>
              </a:rPr>
              <a:t>Baba</a:t>
            </a:r>
            <a:r>
              <a:rPr lang="it-IT" altLang="it-IT" sz="2700" b="1" dirty="0">
                <a:solidFill>
                  <a:srgbClr val="C00000"/>
                </a:solidFill>
              </a:rPr>
              <a:t> </a:t>
            </a:r>
            <a:r>
              <a:rPr lang="it-IT" altLang="it-IT" sz="2700" b="1" dirty="0" err="1">
                <a:solidFill>
                  <a:srgbClr val="C00000"/>
                </a:solidFill>
              </a:rPr>
              <a:t>Yaga</a:t>
            </a:r>
            <a:endParaRPr lang="it-IT" altLang="it-IT" sz="2700" b="1" dirty="0">
              <a:solidFill>
                <a:srgbClr val="C00000"/>
              </a:solidFill>
            </a:endParaRPr>
          </a:p>
        </p:txBody>
      </p:sp>
      <p:pic>
        <p:nvPicPr>
          <p:cNvPr id="16387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0010" y="1545431"/>
            <a:ext cx="5238750" cy="3409950"/>
          </a:xfrm>
          <a:noFill/>
        </p:spPr>
      </p:pic>
    </p:spTree>
    <p:extLst>
      <p:ext uri="{BB962C8B-B14F-4D97-AF65-F5344CB8AC3E}">
        <p14:creationId xmlns:p14="http://schemas.microsoft.com/office/powerpoint/2010/main" val="3518400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it-IT" altLang="it-IT" sz="2700" b="1" dirty="0">
                <a:solidFill>
                  <a:srgbClr val="C00000"/>
                </a:solidFill>
              </a:rPr>
              <a:t>Nomi diversi per lo stesso personaggio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it-IT" altLang="it-IT" sz="1800" dirty="0">
              <a:solidFill>
                <a:schemeClr val="accent2"/>
              </a:solidFill>
            </a:endParaRPr>
          </a:p>
          <a:p>
            <a:pPr eaLnBrk="1" hangingPunct="1"/>
            <a:r>
              <a:rPr lang="it-IT" altLang="it-IT" sz="1800" dirty="0" err="1">
                <a:solidFill>
                  <a:srgbClr val="002060"/>
                </a:solidFill>
              </a:rPr>
              <a:t>Baba</a:t>
            </a:r>
            <a:r>
              <a:rPr lang="it-IT" altLang="it-IT" sz="1800" dirty="0">
                <a:solidFill>
                  <a:srgbClr val="002060"/>
                </a:solidFill>
              </a:rPr>
              <a:t> Roga (slavo, serbo, croato, bosniaco)</a:t>
            </a:r>
          </a:p>
          <a:p>
            <a:pPr eaLnBrk="1" hangingPunct="1"/>
            <a:r>
              <a:rPr lang="it-IT" altLang="it-IT" sz="1800" dirty="0" err="1">
                <a:solidFill>
                  <a:srgbClr val="002060"/>
                </a:solidFill>
              </a:rPr>
              <a:t>Baba</a:t>
            </a:r>
            <a:r>
              <a:rPr lang="it-IT" altLang="it-IT" sz="1800" dirty="0">
                <a:solidFill>
                  <a:srgbClr val="002060"/>
                </a:solidFill>
              </a:rPr>
              <a:t> </a:t>
            </a:r>
            <a:r>
              <a:rPr lang="it-IT" altLang="it-IT" sz="1800" dirty="0" err="1">
                <a:solidFill>
                  <a:srgbClr val="002060"/>
                </a:solidFill>
              </a:rPr>
              <a:t>Cloanta</a:t>
            </a:r>
            <a:r>
              <a:rPr lang="it-IT" altLang="it-IT" sz="1800" dirty="0">
                <a:solidFill>
                  <a:srgbClr val="002060"/>
                </a:solidFill>
              </a:rPr>
              <a:t> (rumeno)</a:t>
            </a:r>
          </a:p>
          <a:p>
            <a:pPr eaLnBrk="1" hangingPunct="1"/>
            <a:r>
              <a:rPr lang="it-IT" altLang="it-IT" sz="1800" dirty="0" err="1">
                <a:solidFill>
                  <a:srgbClr val="002060"/>
                </a:solidFill>
              </a:rPr>
              <a:t>Jèzibaba</a:t>
            </a:r>
            <a:r>
              <a:rPr lang="it-IT" altLang="it-IT" sz="1800" dirty="0">
                <a:solidFill>
                  <a:srgbClr val="002060"/>
                </a:solidFill>
              </a:rPr>
              <a:t> (slovacco e ceco)</a:t>
            </a:r>
          </a:p>
          <a:p>
            <a:pPr eaLnBrk="1" hangingPunct="1"/>
            <a:r>
              <a:rPr lang="it-IT" altLang="it-IT" sz="1800" dirty="0" err="1">
                <a:solidFill>
                  <a:srgbClr val="002060"/>
                </a:solidFill>
              </a:rPr>
              <a:t>Rra</a:t>
            </a:r>
            <a:r>
              <a:rPr lang="it-IT" altLang="it-IT" sz="1800" dirty="0">
                <a:solidFill>
                  <a:srgbClr val="002060"/>
                </a:solidFill>
              </a:rPr>
              <a:t> (Bulgaro)</a:t>
            </a:r>
          </a:p>
          <a:p>
            <a:pPr eaLnBrk="1" hangingPunct="1"/>
            <a:r>
              <a:rPr lang="it-IT" altLang="it-IT" sz="1800" dirty="0" err="1">
                <a:solidFill>
                  <a:srgbClr val="002060"/>
                </a:solidFill>
              </a:rPr>
              <a:t>Bobbe</a:t>
            </a:r>
            <a:r>
              <a:rPr lang="it-IT" altLang="it-IT" sz="1800" dirty="0">
                <a:solidFill>
                  <a:srgbClr val="002060"/>
                </a:solidFill>
              </a:rPr>
              <a:t> </a:t>
            </a:r>
            <a:r>
              <a:rPr lang="it-IT" altLang="it-IT" sz="1800" dirty="0" err="1">
                <a:solidFill>
                  <a:srgbClr val="002060"/>
                </a:solidFill>
              </a:rPr>
              <a:t>Yakhne</a:t>
            </a:r>
            <a:r>
              <a:rPr lang="it-IT" altLang="it-IT" sz="1800" dirty="0">
                <a:solidFill>
                  <a:srgbClr val="002060"/>
                </a:solidFill>
              </a:rPr>
              <a:t> (</a:t>
            </a:r>
            <a:r>
              <a:rPr lang="it-IT" altLang="it-IT" sz="1800" dirty="0" err="1">
                <a:solidFill>
                  <a:srgbClr val="002060"/>
                </a:solidFill>
              </a:rPr>
              <a:t>Yddish</a:t>
            </a:r>
            <a:r>
              <a:rPr lang="it-IT" altLang="it-IT" sz="1800" dirty="0">
                <a:solidFill>
                  <a:srgbClr val="002060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it-IT" altLang="it-IT" dirty="0">
              <a:solidFill>
                <a:schemeClr val="accent2"/>
              </a:solidFill>
            </a:endParaRPr>
          </a:p>
          <a:p>
            <a:pPr eaLnBrk="1" hangingPunct="1"/>
            <a:endParaRPr lang="it-IT" altLang="it-IT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18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22499" r="8505" b="5832"/>
          <a:stretch>
            <a:fillRect/>
          </a:stretch>
        </p:blipFill>
        <p:spPr bwMode="auto">
          <a:xfrm>
            <a:off x="1439466" y="1425178"/>
            <a:ext cx="6156722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1456135" y="823913"/>
            <a:ext cx="328613" cy="355997"/>
            <a:chOff x="0" y="0"/>
            <a:chExt cx="276" cy="299"/>
          </a:xfrm>
        </p:grpSpPr>
        <p:sp>
          <p:nvSpPr>
            <p:cNvPr id="18456" name="Rectangle 4"/>
            <p:cNvSpPr>
              <a:spLocks/>
            </p:cNvSpPr>
            <p:nvPr/>
          </p:nvSpPr>
          <p:spPr bwMode="auto">
            <a:xfrm>
              <a:off x="0" y="0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8457" name="Rectangle 5"/>
            <p:cNvSpPr>
              <a:spLocks/>
            </p:cNvSpPr>
            <p:nvPr/>
          </p:nvSpPr>
          <p:spPr bwMode="auto">
            <a:xfrm>
              <a:off x="138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8436" name="Group 6"/>
          <p:cNvGrpSpPr>
            <a:grpSpLocks/>
          </p:cNvGrpSpPr>
          <p:nvPr/>
        </p:nvGrpSpPr>
        <p:grpSpPr bwMode="auto">
          <a:xfrm>
            <a:off x="1743075" y="823913"/>
            <a:ext cx="246460" cy="355997"/>
            <a:chOff x="0" y="0"/>
            <a:chExt cx="207" cy="299"/>
          </a:xfrm>
        </p:grpSpPr>
        <p:sp>
          <p:nvSpPr>
            <p:cNvPr id="18454" name="Rectangle 7"/>
            <p:cNvSpPr>
              <a:spLocks/>
            </p:cNvSpPr>
            <p:nvPr/>
          </p:nvSpPr>
          <p:spPr bwMode="auto">
            <a:xfrm>
              <a:off x="0" y="0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8455" name="Rectangle 8"/>
            <p:cNvSpPr>
              <a:spLocks/>
            </p:cNvSpPr>
            <p:nvPr/>
          </p:nvSpPr>
          <p:spPr bwMode="auto">
            <a:xfrm>
              <a:off x="103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8437" name="Group 9"/>
          <p:cNvGrpSpPr>
            <a:grpSpLocks/>
          </p:cNvGrpSpPr>
          <p:nvPr/>
        </p:nvGrpSpPr>
        <p:grpSpPr bwMode="auto">
          <a:xfrm>
            <a:off x="1549004" y="1140619"/>
            <a:ext cx="316706" cy="355997"/>
            <a:chOff x="0" y="0"/>
            <a:chExt cx="266" cy="299"/>
          </a:xfrm>
        </p:grpSpPr>
        <p:sp>
          <p:nvSpPr>
            <p:cNvPr id="18452" name="Rectangle 10"/>
            <p:cNvSpPr>
              <a:spLocks/>
            </p:cNvSpPr>
            <p:nvPr/>
          </p:nvSpPr>
          <p:spPr bwMode="auto">
            <a:xfrm>
              <a:off x="0" y="0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8453" name="Rectangle 11"/>
            <p:cNvSpPr>
              <a:spLocks/>
            </p:cNvSpPr>
            <p:nvPr/>
          </p:nvSpPr>
          <p:spPr bwMode="auto">
            <a:xfrm>
              <a:off x="133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8438" name="Group 12"/>
          <p:cNvGrpSpPr>
            <a:grpSpLocks/>
          </p:cNvGrpSpPr>
          <p:nvPr/>
        </p:nvGrpSpPr>
        <p:grpSpPr bwMode="auto">
          <a:xfrm>
            <a:off x="1826419" y="1140619"/>
            <a:ext cx="276225" cy="355997"/>
            <a:chOff x="0" y="0"/>
            <a:chExt cx="232" cy="299"/>
          </a:xfrm>
        </p:grpSpPr>
        <p:sp>
          <p:nvSpPr>
            <p:cNvPr id="18450" name="Rectangle 13"/>
            <p:cNvSpPr>
              <a:spLocks/>
            </p:cNvSpPr>
            <p:nvPr/>
          </p:nvSpPr>
          <p:spPr bwMode="auto">
            <a:xfrm>
              <a:off x="0" y="0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8451" name="Rectangle 14"/>
            <p:cNvSpPr>
              <a:spLocks/>
            </p:cNvSpPr>
            <p:nvPr/>
          </p:nvSpPr>
          <p:spPr bwMode="auto">
            <a:xfrm>
              <a:off x="116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8439" name="Group 15"/>
          <p:cNvGrpSpPr>
            <a:grpSpLocks/>
          </p:cNvGrpSpPr>
          <p:nvPr/>
        </p:nvGrpSpPr>
        <p:grpSpPr bwMode="auto">
          <a:xfrm>
            <a:off x="1237060" y="1085851"/>
            <a:ext cx="421481" cy="316706"/>
            <a:chOff x="0" y="0"/>
            <a:chExt cx="353" cy="266"/>
          </a:xfrm>
        </p:grpSpPr>
        <p:sp>
          <p:nvSpPr>
            <p:cNvPr id="18448" name="Rectangle 16"/>
            <p:cNvSpPr>
              <a:spLocks/>
            </p:cNvSpPr>
            <p:nvPr/>
          </p:nvSpPr>
          <p:spPr bwMode="auto">
            <a:xfrm>
              <a:off x="0" y="0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8449" name="Rectangle 17"/>
            <p:cNvSpPr>
              <a:spLocks/>
            </p:cNvSpPr>
            <p:nvPr/>
          </p:nvSpPr>
          <p:spPr bwMode="auto">
            <a:xfrm>
              <a:off x="176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8440" name="Group 18"/>
          <p:cNvGrpSpPr>
            <a:grpSpLocks/>
          </p:cNvGrpSpPr>
          <p:nvPr/>
        </p:nvGrpSpPr>
        <p:grpSpPr bwMode="auto">
          <a:xfrm>
            <a:off x="1714500" y="742950"/>
            <a:ext cx="23813" cy="789385"/>
            <a:chOff x="0" y="0"/>
            <a:chExt cx="20" cy="663"/>
          </a:xfrm>
        </p:grpSpPr>
        <p:sp>
          <p:nvSpPr>
            <p:cNvPr id="18446" name="Rectangle 19"/>
            <p:cNvSpPr>
              <a:spLocks/>
            </p:cNvSpPr>
            <p:nvPr/>
          </p:nvSpPr>
          <p:spPr bwMode="auto">
            <a:xfrm>
              <a:off x="0" y="0"/>
              <a:ext cx="20" cy="663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8447" name="Rectangle 20"/>
            <p:cNvSpPr>
              <a:spLocks/>
            </p:cNvSpPr>
            <p:nvPr/>
          </p:nvSpPr>
          <p:spPr bwMode="auto">
            <a:xfrm>
              <a:off x="1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grpSp>
        <p:nvGrpSpPr>
          <p:cNvPr id="18441" name="Group 21"/>
          <p:cNvGrpSpPr>
            <a:grpSpLocks/>
          </p:cNvGrpSpPr>
          <p:nvPr/>
        </p:nvGrpSpPr>
        <p:grpSpPr bwMode="auto">
          <a:xfrm>
            <a:off x="1475185" y="1335882"/>
            <a:ext cx="6169819" cy="207169"/>
            <a:chOff x="0" y="0"/>
            <a:chExt cx="5182" cy="174"/>
          </a:xfrm>
        </p:grpSpPr>
        <p:sp>
          <p:nvSpPr>
            <p:cNvPr id="18444" name="Rectangle 22"/>
            <p:cNvSpPr>
              <a:spLocks/>
            </p:cNvSpPr>
            <p:nvPr/>
          </p:nvSpPr>
          <p:spPr bwMode="auto">
            <a:xfrm>
              <a:off x="0" y="0"/>
              <a:ext cx="5182" cy="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  <p:sp>
          <p:nvSpPr>
            <p:cNvPr id="18445" name="Rectangle 23"/>
            <p:cNvSpPr>
              <a:spLocks/>
            </p:cNvSpPr>
            <p:nvPr/>
          </p:nvSpPr>
          <p:spPr bwMode="auto">
            <a:xfrm>
              <a:off x="2591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latin typeface="Tahoma" panose="020B0604030504040204" pitchFamily="34" charset="0"/>
              </a:endParaRPr>
            </a:p>
          </p:txBody>
        </p:sp>
      </p:grpSp>
      <p:sp>
        <p:nvSpPr>
          <p:cNvPr id="18442" name="Text Box 24"/>
          <p:cNvSpPr txBox="1">
            <a:spLocks noChangeArrowheads="1"/>
          </p:cNvSpPr>
          <p:nvPr/>
        </p:nvSpPr>
        <p:spPr bwMode="auto">
          <a:xfrm>
            <a:off x="7022307" y="4296967"/>
            <a:ext cx="232172" cy="20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998F7DC6-9A80-4B17-8B1A-AE731A379F0A}" type="slidenum">
              <a:rPr lang="en-US" altLang="it-IT" sz="105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ctr" eaLnBrk="1" hangingPunct="1"/>
              <a:t>18</a:t>
            </a:fld>
            <a:endParaRPr lang="en-US" altLang="it-IT" sz="105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8443" name="Rectangle 25"/>
          <p:cNvSpPr>
            <a:spLocks noGrp="1" noChangeArrowheads="1"/>
          </p:cNvSpPr>
          <p:nvPr>
            <p:ph type="title" idx="4294967295"/>
          </p:nvPr>
        </p:nvSpPr>
        <p:spPr>
          <a:xfrm>
            <a:off x="1644254" y="205978"/>
            <a:ext cx="5573315" cy="637580"/>
          </a:xfrm>
          <a:noFill/>
        </p:spPr>
        <p:txBody>
          <a:bodyPr vert="horz" lIns="91440" tIns="45720" rIns="99060" bIns="45720" rtlCol="0" anchor="b">
            <a:normAutofit fontScale="90000"/>
          </a:bodyPr>
          <a:lstStyle/>
          <a:p>
            <a:pPr eaLnBrk="1" hangingPunct="1"/>
            <a:br>
              <a:rPr lang="en-US" altLang="it-IT" sz="2700" b="1" dirty="0">
                <a:solidFill>
                  <a:srgbClr val="C00000"/>
                </a:solidFill>
              </a:rPr>
            </a:br>
            <a:br>
              <a:rPr lang="en-US" altLang="it-IT" sz="2700" b="1" dirty="0">
                <a:solidFill>
                  <a:srgbClr val="C00000"/>
                </a:solidFill>
              </a:rPr>
            </a:br>
            <a:r>
              <a:rPr lang="en-US" altLang="it-IT" sz="2700" b="1" dirty="0" err="1">
                <a:solidFill>
                  <a:srgbClr val="C00000"/>
                </a:solidFill>
              </a:rPr>
              <a:t>Vassilissa</a:t>
            </a:r>
            <a:r>
              <a:rPr lang="en-US" altLang="it-IT" sz="2700" b="1" dirty="0">
                <a:solidFill>
                  <a:srgbClr val="C00000"/>
                </a:solidFill>
              </a:rPr>
              <a:t> e la Baba </a:t>
            </a:r>
            <a:r>
              <a:rPr lang="en-US" altLang="it-IT" sz="2700" b="1" dirty="0" err="1">
                <a:solidFill>
                  <a:srgbClr val="C00000"/>
                </a:solidFill>
              </a:rPr>
              <a:t>Yaga</a:t>
            </a:r>
            <a:endParaRPr lang="en-US" altLang="it-IT" sz="27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8453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58341"/>
            <a:ext cx="6172200" cy="857250"/>
          </a:xfrm>
        </p:spPr>
        <p:txBody>
          <a:bodyPr anchor="b"/>
          <a:lstStyle/>
          <a:p>
            <a:pPr eaLnBrk="1" hangingPunct="1"/>
            <a:r>
              <a:rPr lang="it-IT" altLang="it-IT" sz="2700" b="1" dirty="0" err="1">
                <a:solidFill>
                  <a:srgbClr val="C00000"/>
                </a:solidFill>
              </a:rPr>
              <a:t>Sacì</a:t>
            </a:r>
            <a:r>
              <a:rPr lang="it-IT" altLang="it-IT" sz="2700" b="1" dirty="0">
                <a:solidFill>
                  <a:srgbClr val="C00000"/>
                </a:solidFill>
              </a:rPr>
              <a:t> </a:t>
            </a:r>
            <a:r>
              <a:rPr lang="it-IT" altLang="it-IT" sz="2700" b="1" dirty="0" err="1">
                <a:solidFill>
                  <a:srgbClr val="C00000"/>
                </a:solidFill>
              </a:rPr>
              <a:t>Pererè</a:t>
            </a:r>
            <a:r>
              <a:rPr lang="it-IT" altLang="it-IT" sz="2700" b="1" dirty="0">
                <a:solidFill>
                  <a:srgbClr val="C00000"/>
                </a:solidFill>
              </a:rPr>
              <a:t> (Brasile)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/>
            <a:endParaRPr lang="it-IT" altLang="it-IT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1" y="1134666"/>
            <a:ext cx="5400675" cy="378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99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86755" y="141514"/>
            <a:ext cx="4909581" cy="4376057"/>
          </a:xfrm>
        </p:spPr>
        <p:txBody>
          <a:bodyPr vert="horz" lIns="0" tIns="0" rIns="0" bIns="0" rtlCol="0">
            <a:normAutofit lnSpcReduction="10000"/>
          </a:bodyPr>
          <a:lstStyle/>
          <a:p>
            <a:pPr marL="0" indent="0" algn="ctr">
              <a:buNone/>
            </a:pPr>
            <a:r>
              <a:rPr lang="it-IT" sz="2000" b="1" dirty="0">
                <a:solidFill>
                  <a:srgbClr val="C00000"/>
                </a:solidFill>
              </a:rPr>
              <a:t>    </a:t>
            </a:r>
          </a:p>
          <a:p>
            <a:pPr marL="0" indent="0" algn="ctr">
              <a:buNone/>
            </a:pPr>
            <a:r>
              <a:rPr lang="it-IT" sz="2000" b="1" dirty="0">
                <a:solidFill>
                  <a:srgbClr val="C00000"/>
                </a:solidFill>
              </a:rPr>
              <a:t> SGUARDI INTERCULTURALI SULLA LETTERATURA PER L’INFANZIA</a:t>
            </a:r>
          </a:p>
          <a:p>
            <a:pPr marL="0" indent="0" algn="ctr">
              <a:buNone/>
            </a:pPr>
            <a:r>
              <a:rPr lang="it-IT" sz="2000" b="1" dirty="0">
                <a:solidFill>
                  <a:srgbClr val="C00000"/>
                </a:solidFill>
              </a:rPr>
              <a:t> </a:t>
            </a:r>
            <a:endParaRPr lang="it-IT" sz="2000" dirty="0">
              <a:solidFill>
                <a:srgbClr val="C00000"/>
              </a:solidFill>
            </a:endParaRPr>
          </a:p>
          <a:p>
            <a:pPr lvl="0"/>
            <a:r>
              <a:rPr lang="it-IT" sz="2100" dirty="0">
                <a:solidFill>
                  <a:srgbClr val="002060"/>
                </a:solidFill>
              </a:rPr>
              <a:t>Il libro quale strumento relazionale di crescita affettiva e cognitiva, e come rinforzo e consolidamento dell’italiano.</a:t>
            </a:r>
          </a:p>
          <a:p>
            <a:pPr lvl="0"/>
            <a:r>
              <a:rPr lang="it-IT" sz="2100" dirty="0">
                <a:solidFill>
                  <a:srgbClr val="002060"/>
                </a:solidFill>
              </a:rPr>
              <a:t>I principali personaggi delle fiabe nelle diverse culture.</a:t>
            </a:r>
          </a:p>
          <a:p>
            <a:pPr lvl="0"/>
            <a:r>
              <a:rPr lang="it-IT" sz="2100" dirty="0">
                <a:solidFill>
                  <a:srgbClr val="002060"/>
                </a:solidFill>
              </a:rPr>
              <a:t>I personaggi ponte.</a:t>
            </a:r>
          </a:p>
          <a:p>
            <a:pPr lvl="0"/>
            <a:r>
              <a:rPr lang="it-IT" sz="2100" dirty="0">
                <a:solidFill>
                  <a:srgbClr val="002060"/>
                </a:solidFill>
              </a:rPr>
              <a:t>Analisi di testi per i più piccoli: piste di lettura e percorsi con approccio interculturale</a:t>
            </a:r>
            <a:r>
              <a:rPr lang="it-IT" sz="2100" dirty="0"/>
              <a:t>.</a:t>
            </a:r>
          </a:p>
          <a:p>
            <a:pPr lvl="0"/>
            <a:endParaRPr lang="it-IT" sz="21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it-IT" sz="2100" b="1" dirty="0"/>
          </a:p>
          <a:p>
            <a:pPr marL="0" indent="0" algn="ctr">
              <a:buNone/>
            </a:pPr>
            <a:endParaRPr lang="it-IT" sz="1500" dirty="0"/>
          </a:p>
          <a:p>
            <a:pPr algn="ctr" eaLnBrk="1" hangingPunct="1">
              <a:buFontTx/>
              <a:buNone/>
            </a:pPr>
            <a:endParaRPr lang="it-IT" altLang="it-IT" sz="2100" b="1" dirty="0">
              <a:solidFill>
                <a:srgbClr val="0070C0"/>
              </a:solidFill>
            </a:endParaRPr>
          </a:p>
          <a:p>
            <a:pPr algn="ctr" eaLnBrk="1" hangingPunct="1"/>
            <a:endParaRPr lang="it-IT" altLang="it-IT" sz="21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2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5900" y="205978"/>
            <a:ext cx="6172200" cy="637580"/>
          </a:xfrm>
        </p:spPr>
        <p:txBody>
          <a:bodyPr anchor="b"/>
          <a:lstStyle/>
          <a:p>
            <a:pPr eaLnBrk="1" hangingPunct="1"/>
            <a:r>
              <a:rPr lang="it-IT" altLang="it-IT" sz="2700" b="1" dirty="0" err="1">
                <a:solidFill>
                  <a:srgbClr val="C00000"/>
                </a:solidFill>
              </a:rPr>
              <a:t>Nung</a:t>
            </a:r>
            <a:r>
              <a:rPr lang="it-IT" altLang="it-IT" sz="2700" b="1" dirty="0">
                <a:solidFill>
                  <a:srgbClr val="C00000"/>
                </a:solidFill>
              </a:rPr>
              <a:t> </a:t>
            </a:r>
            <a:r>
              <a:rPr lang="it-IT" altLang="it-IT" sz="2700" b="1" dirty="0" err="1">
                <a:solidFill>
                  <a:srgbClr val="C00000"/>
                </a:solidFill>
              </a:rPr>
              <a:t>Guama</a:t>
            </a:r>
            <a:r>
              <a:rPr lang="it-IT" altLang="it-IT" sz="2700" b="1" dirty="0">
                <a:solidFill>
                  <a:srgbClr val="C00000"/>
                </a:solidFill>
              </a:rPr>
              <a:t> (Cina)</a:t>
            </a:r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9737" y="1006079"/>
            <a:ext cx="5616179" cy="3780234"/>
          </a:xfrm>
          <a:noFill/>
        </p:spPr>
      </p:pic>
    </p:spTree>
    <p:extLst>
      <p:ext uri="{BB962C8B-B14F-4D97-AF65-F5344CB8AC3E}">
        <p14:creationId xmlns:p14="http://schemas.microsoft.com/office/powerpoint/2010/main" val="1271171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3"/>
          <p:cNvSpPr>
            <a:spLocks noGrp="1" noChangeArrowheads="1"/>
          </p:cNvSpPr>
          <p:nvPr>
            <p:ph type="title" idx="4294967295"/>
          </p:nvPr>
        </p:nvSpPr>
        <p:spPr>
          <a:xfrm>
            <a:off x="1485900" y="205978"/>
            <a:ext cx="6172200" cy="637580"/>
          </a:xfrm>
        </p:spPr>
        <p:txBody>
          <a:bodyPr vert="horz" lIns="91440" tIns="45720" rIns="99060" bIns="45720" rtlCol="0" anchor="b">
            <a:normAutofit/>
          </a:bodyPr>
          <a:lstStyle/>
          <a:p>
            <a:pPr eaLnBrk="1" hangingPunct="1"/>
            <a:r>
              <a:rPr lang="en-US" altLang="it-IT" sz="2700" b="1" dirty="0">
                <a:solidFill>
                  <a:srgbClr val="C00000"/>
                </a:solidFill>
              </a:rPr>
              <a:t>Il </a:t>
            </a:r>
            <a:r>
              <a:rPr lang="en-US" altLang="it-IT" sz="2700" b="1" dirty="0" err="1">
                <a:solidFill>
                  <a:srgbClr val="C00000"/>
                </a:solidFill>
              </a:rPr>
              <a:t>lupo</a:t>
            </a:r>
            <a:r>
              <a:rPr lang="en-US" altLang="it-IT" sz="2700" b="1" dirty="0">
                <a:solidFill>
                  <a:srgbClr val="C00000"/>
                </a:solidFill>
              </a:rPr>
              <a:t> </a:t>
            </a:r>
            <a:r>
              <a:rPr lang="en-US" altLang="it-IT" sz="2700" b="1" dirty="0" err="1">
                <a:solidFill>
                  <a:srgbClr val="C00000"/>
                </a:solidFill>
              </a:rPr>
              <a:t>mannaro</a:t>
            </a:r>
            <a:endParaRPr lang="en-US" altLang="it-IT" sz="2700" b="1" dirty="0">
              <a:solidFill>
                <a:srgbClr val="C00000"/>
              </a:solidFill>
            </a:endParaRPr>
          </a:p>
        </p:txBody>
      </p:sp>
      <p:pic>
        <p:nvPicPr>
          <p:cNvPr id="21507" name="Picture 2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1299" r="4515" b="10699"/>
          <a:stretch>
            <a:fillRect/>
          </a:stretch>
        </p:blipFill>
        <p:spPr bwMode="auto">
          <a:xfrm>
            <a:off x="2087166" y="1059657"/>
            <a:ext cx="5076825" cy="378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66432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it-IT" altLang="it-IT" sz="2700" b="1" dirty="0">
                <a:solidFill>
                  <a:srgbClr val="C00000"/>
                </a:solidFill>
              </a:rPr>
              <a:t>Drago (tutte le culture)</a:t>
            </a:r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504" y="1221581"/>
            <a:ext cx="6426994" cy="3452813"/>
          </a:xfrm>
          <a:noFill/>
        </p:spPr>
      </p:pic>
    </p:spTree>
    <p:extLst>
      <p:ext uri="{BB962C8B-B14F-4D97-AF65-F5344CB8AC3E}">
        <p14:creationId xmlns:p14="http://schemas.microsoft.com/office/powerpoint/2010/main" val="562010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2700" b="1" dirty="0" err="1">
                <a:solidFill>
                  <a:srgbClr val="C00000"/>
                </a:solidFill>
                <a:ea typeface="ＭＳ Ｐゴシック" pitchFamily="34" charset="-128"/>
              </a:rPr>
              <a:t>Coquena</a:t>
            </a:r>
            <a:br>
              <a:rPr lang="it-IT" altLang="it-IT" dirty="0">
                <a:solidFill>
                  <a:srgbClr val="C00000"/>
                </a:solidFill>
                <a:ea typeface="ＭＳ Ｐゴシック" pitchFamily="34" charset="-128"/>
              </a:rPr>
            </a:br>
            <a:r>
              <a:rPr lang="it-IT" altLang="it-IT" sz="2100" dirty="0">
                <a:solidFill>
                  <a:srgbClr val="C00000"/>
                </a:solidFill>
                <a:ea typeface="ＭＳ Ｐゴシック" pitchFamily="34" charset="-128"/>
              </a:rPr>
              <a:t>(Argentina, Cile, Perù)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0010" y="1059656"/>
            <a:ext cx="5183981" cy="3833813"/>
          </a:xfrm>
          <a:noFill/>
        </p:spPr>
      </p:pic>
    </p:spTree>
    <p:extLst>
      <p:ext uri="{BB962C8B-B14F-4D97-AF65-F5344CB8AC3E}">
        <p14:creationId xmlns:p14="http://schemas.microsoft.com/office/powerpoint/2010/main" val="2385123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1" descr="https://upload.wikimedia.org/wikipedia/commons/thumb/7/7f/Kobold_artlibre_jnl.jpg/220px-Kobold_artlibre_jn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1" y="1329612"/>
            <a:ext cx="594121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asellaDiTesto 1"/>
          <p:cNvSpPr txBox="1">
            <a:spLocks noChangeArrowheads="1"/>
          </p:cNvSpPr>
          <p:nvPr/>
        </p:nvSpPr>
        <p:spPr bwMode="auto">
          <a:xfrm>
            <a:off x="3599893" y="411511"/>
            <a:ext cx="172819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700" b="1" dirty="0">
                <a:solidFill>
                  <a:srgbClr val="C00000"/>
                </a:solidFill>
              </a:rPr>
              <a:t>Goblin</a:t>
            </a:r>
          </a:p>
          <a:p>
            <a:pPr algn="ctr" eaLnBrk="1" hangingPunct="1"/>
            <a:r>
              <a:rPr lang="it-IT" altLang="it-IT" b="1" dirty="0">
                <a:solidFill>
                  <a:srgbClr val="C00000"/>
                </a:solidFill>
              </a:rPr>
              <a:t>Irlanda</a:t>
            </a:r>
          </a:p>
          <a:p>
            <a:pPr eaLnBrk="1" hangingPunct="1"/>
            <a:endParaRPr lang="it-IT" altLang="it-IT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24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5900" y="205978"/>
            <a:ext cx="6172200" cy="637580"/>
          </a:xfrm>
        </p:spPr>
        <p:txBody>
          <a:bodyPr anchor="b"/>
          <a:lstStyle/>
          <a:p>
            <a:pPr eaLnBrk="1" hangingPunct="1"/>
            <a:r>
              <a:rPr lang="it-IT" altLang="it-IT" sz="2700" b="1" dirty="0">
                <a:solidFill>
                  <a:srgbClr val="C00000"/>
                </a:solidFill>
              </a:rPr>
              <a:t>Fiabe migranti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4514" y="908450"/>
            <a:ext cx="6373586" cy="4245936"/>
          </a:xfrm>
        </p:spPr>
        <p:txBody>
          <a:bodyPr/>
          <a:lstStyle/>
          <a:p>
            <a:pPr algn="just" eaLnBrk="1" hangingPunct="1"/>
            <a:r>
              <a:rPr lang="it-IT" altLang="it-IT" sz="1800" dirty="0">
                <a:solidFill>
                  <a:srgbClr val="002060"/>
                </a:solidFill>
              </a:rPr>
              <a:t>L’immaginario ha accompagnato i popoli nelle loro peregrinazioni, si è arricchito dei contatti tra genti diverse, ha subito contaminazioni e modifiche legate al contesto.</a:t>
            </a:r>
          </a:p>
          <a:p>
            <a:pPr algn="just" eaLnBrk="1" hangingPunct="1">
              <a:buNone/>
            </a:pPr>
            <a:endParaRPr lang="it-IT" altLang="it-IT" sz="1800" dirty="0">
              <a:solidFill>
                <a:srgbClr val="002060"/>
              </a:solidFill>
            </a:endParaRPr>
          </a:p>
          <a:p>
            <a:pPr algn="just" eaLnBrk="1" hangingPunct="1"/>
            <a:r>
              <a:rPr lang="it-IT" altLang="it-IT" sz="1800" dirty="0">
                <a:solidFill>
                  <a:srgbClr val="002060"/>
                </a:solidFill>
              </a:rPr>
              <a:t>Fiabe migranti, che spostandosi con le persone, perdono e aggiungono pezzi, sono  figlie di coppie miste, figlie di mescolanze,   meticciamenti, ibridazioni,metamorfosi.</a:t>
            </a:r>
          </a:p>
          <a:p>
            <a:pPr algn="just" eaLnBrk="1" hangingPunct="1">
              <a:buNone/>
            </a:pPr>
            <a:endParaRPr lang="it-IT" altLang="it-IT" sz="1800" dirty="0">
              <a:solidFill>
                <a:srgbClr val="002060"/>
              </a:solidFill>
            </a:endParaRPr>
          </a:p>
          <a:p>
            <a:pPr algn="just" eaLnBrk="1" hangingPunct="1"/>
            <a:r>
              <a:rPr lang="it-IT" sz="1800" dirty="0">
                <a:solidFill>
                  <a:srgbClr val="002060"/>
                </a:solidFill>
              </a:rPr>
              <a:t> Congiungono  trasversalmente popoli e culture e, pur non cambiando le strutture originarie, raccontano, nei particolari,  le specificità di ogni cultura.</a:t>
            </a:r>
          </a:p>
          <a:p>
            <a:pPr algn="just" eaLnBrk="1" hangingPunct="1">
              <a:buNone/>
            </a:pPr>
            <a:endParaRPr lang="it-IT" altLang="it-IT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28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5900" y="205979"/>
            <a:ext cx="6172200" cy="1069181"/>
          </a:xfrm>
        </p:spPr>
        <p:txBody>
          <a:bodyPr anchor="b">
            <a:normAutofit fontScale="90000"/>
          </a:bodyPr>
          <a:lstStyle/>
          <a:p>
            <a:pPr eaLnBrk="1" hangingPunct="1"/>
            <a:br>
              <a:rPr lang="it-IT" altLang="it-IT" dirty="0">
                <a:solidFill>
                  <a:srgbClr val="FF0000"/>
                </a:solidFill>
              </a:rPr>
            </a:br>
            <a:br>
              <a:rPr lang="it-IT" altLang="it-IT" dirty="0">
                <a:solidFill>
                  <a:srgbClr val="FF0000"/>
                </a:solidFill>
              </a:rPr>
            </a:br>
            <a:r>
              <a:rPr lang="it-IT" altLang="it-IT" b="1" dirty="0">
                <a:solidFill>
                  <a:srgbClr val="C00000"/>
                </a:solidFill>
              </a:rPr>
              <a:t>Le cenerentole</a:t>
            </a:r>
            <a:br>
              <a:rPr lang="it-IT" altLang="it-IT" b="1" dirty="0">
                <a:solidFill>
                  <a:srgbClr val="C00000"/>
                </a:solidFill>
              </a:rPr>
            </a:br>
            <a:r>
              <a:rPr lang="it-IT" altLang="it-IT" b="1" dirty="0">
                <a:solidFill>
                  <a:srgbClr val="C00000"/>
                </a:solidFill>
              </a:rPr>
              <a:t> </a:t>
            </a:r>
            <a:r>
              <a:rPr lang="it-IT" altLang="it-IT" sz="2700" b="1" i="1" dirty="0">
                <a:solidFill>
                  <a:srgbClr val="C00000"/>
                </a:solidFill>
              </a:rPr>
              <a:t>345 versioni nel mondo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1800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Cina:</a:t>
            </a:r>
            <a:r>
              <a:rPr lang="it-IT" altLang="it-IT" sz="1800" i="1" dirty="0" err="1">
                <a:solidFill>
                  <a:srgbClr val="002060"/>
                </a:solidFill>
              </a:rPr>
              <a:t>Yen-Shen</a:t>
            </a:r>
            <a:r>
              <a:rPr lang="it-IT" altLang="it-IT" sz="18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dirty="0" err="1">
                <a:solidFill>
                  <a:srgbClr val="002060"/>
                </a:solidFill>
              </a:rPr>
              <a:t>Irak</a:t>
            </a:r>
            <a:r>
              <a:rPr lang="it-IT" altLang="it-IT" sz="1800" dirty="0">
                <a:solidFill>
                  <a:srgbClr val="002060"/>
                </a:solidFill>
              </a:rPr>
              <a:t>: </a:t>
            </a:r>
            <a:r>
              <a:rPr lang="it-IT" altLang="it-IT" sz="1800" i="1" dirty="0" err="1">
                <a:solidFill>
                  <a:srgbClr val="002060"/>
                </a:solidFill>
              </a:rPr>
              <a:t>Selima</a:t>
            </a:r>
            <a:endParaRPr lang="it-IT" altLang="it-IT" sz="1800" i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Russia: </a:t>
            </a:r>
            <a:r>
              <a:rPr lang="it-IT" altLang="it-IT" sz="1800" i="1" dirty="0" err="1">
                <a:solidFill>
                  <a:srgbClr val="002060"/>
                </a:solidFill>
              </a:rPr>
              <a:t>Vassilissa</a:t>
            </a:r>
            <a:r>
              <a:rPr lang="it-IT" altLang="it-IT" sz="1800" i="1" dirty="0">
                <a:solidFill>
                  <a:srgbClr val="002060"/>
                </a:solidFill>
              </a:rPr>
              <a:t>/</a:t>
            </a:r>
            <a:r>
              <a:rPr lang="it-IT" altLang="it-IT" sz="1800" i="1" dirty="0" err="1">
                <a:solidFill>
                  <a:srgbClr val="002060"/>
                </a:solidFill>
              </a:rPr>
              <a:t>Bozena</a:t>
            </a:r>
            <a:r>
              <a:rPr lang="it-IT" altLang="it-IT" sz="1800" i="1" dirty="0">
                <a:solidFill>
                  <a:srgbClr val="002060"/>
                </a:solidFill>
              </a:rPr>
              <a:t> </a:t>
            </a:r>
            <a:r>
              <a:rPr lang="it-IT" altLang="it-IT" sz="1800" i="1" dirty="0" err="1">
                <a:solidFill>
                  <a:srgbClr val="002060"/>
                </a:solidFill>
              </a:rPr>
              <a:t>Nemcova</a:t>
            </a:r>
            <a:endParaRPr lang="it-IT" altLang="it-IT" sz="1800" i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Vietnam: </a:t>
            </a:r>
            <a:r>
              <a:rPr lang="it-IT" altLang="it-IT" sz="1800" i="1" dirty="0" err="1">
                <a:solidFill>
                  <a:srgbClr val="002060"/>
                </a:solidFill>
              </a:rPr>
              <a:t>Tam</a:t>
            </a:r>
            <a:r>
              <a:rPr lang="it-IT" altLang="it-IT" sz="1800" i="1" dirty="0">
                <a:solidFill>
                  <a:srgbClr val="002060"/>
                </a:solidFill>
              </a:rPr>
              <a:t> crusca di riso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Italia:</a:t>
            </a:r>
            <a:r>
              <a:rPr lang="it-IT" altLang="it-IT" sz="1800" i="1" dirty="0" err="1">
                <a:solidFill>
                  <a:srgbClr val="002060"/>
                </a:solidFill>
              </a:rPr>
              <a:t>Culincenere</a:t>
            </a:r>
            <a:r>
              <a:rPr lang="it-IT" altLang="it-IT" sz="1800" i="1" dirty="0">
                <a:solidFill>
                  <a:srgbClr val="002060"/>
                </a:solidFill>
              </a:rPr>
              <a:t>/Cenerentola/ </a:t>
            </a:r>
            <a:r>
              <a:rPr lang="it-IT" altLang="it-IT" sz="1800" i="1" dirty="0" err="1">
                <a:solidFill>
                  <a:srgbClr val="002060"/>
                </a:solidFill>
              </a:rPr>
              <a:t>Zezolla</a:t>
            </a:r>
            <a:r>
              <a:rPr lang="it-IT" altLang="it-IT" sz="1800" i="1" dirty="0">
                <a:solidFill>
                  <a:srgbClr val="002060"/>
                </a:solidFill>
              </a:rPr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Sardegna: </a:t>
            </a:r>
            <a:r>
              <a:rPr lang="it-IT" altLang="it-IT" sz="1800" i="1" dirty="0" err="1">
                <a:solidFill>
                  <a:srgbClr val="002060"/>
                </a:solidFill>
              </a:rPr>
              <a:t>Sugherina</a:t>
            </a:r>
            <a:r>
              <a:rPr lang="it-IT" altLang="it-IT" sz="1800" i="1" dirty="0">
                <a:solidFill>
                  <a:srgbClr val="002060"/>
                </a:solidFill>
              </a:rPr>
              <a:t>, </a:t>
            </a:r>
            <a:r>
              <a:rPr lang="it-IT" altLang="it-IT" sz="1800" i="1" dirty="0" err="1">
                <a:solidFill>
                  <a:srgbClr val="002060"/>
                </a:solidFill>
              </a:rPr>
              <a:t>Ottighitta</a:t>
            </a:r>
            <a:endParaRPr lang="it-IT" altLang="it-IT" sz="1800" i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Inghilterra: </a:t>
            </a:r>
            <a:r>
              <a:rPr lang="it-IT" altLang="it-IT" sz="1800" i="1" dirty="0" err="1">
                <a:solidFill>
                  <a:srgbClr val="002060"/>
                </a:solidFill>
              </a:rPr>
              <a:t>Peldicenere</a:t>
            </a:r>
            <a:r>
              <a:rPr lang="it-IT" altLang="it-IT" sz="1800" i="1" dirty="0">
                <a:solidFill>
                  <a:srgbClr val="002060"/>
                </a:solidFill>
              </a:rPr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i="1" dirty="0">
                <a:solidFill>
                  <a:srgbClr val="002060"/>
                </a:solidFill>
              </a:rPr>
              <a:t>Australia: Giacca di Giunchi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Spagna:</a:t>
            </a:r>
            <a:r>
              <a:rPr lang="it-IT" altLang="it-IT" sz="1800" i="1" dirty="0" err="1">
                <a:solidFill>
                  <a:srgbClr val="002060"/>
                </a:solidFill>
              </a:rPr>
              <a:t>Cenicenta</a:t>
            </a:r>
            <a:endParaRPr lang="it-IT" altLang="it-IT" sz="1800" i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1800" dirty="0" err="1">
                <a:solidFill>
                  <a:srgbClr val="002060"/>
                </a:solidFill>
              </a:rPr>
              <a:t>………………………………………………………</a:t>
            </a:r>
            <a:r>
              <a:rPr lang="it-IT" altLang="it-IT" sz="1800" dirty="0">
                <a:solidFill>
                  <a:srgbClr val="00206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800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8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39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5900" y="205978"/>
            <a:ext cx="6172200" cy="691586"/>
          </a:xfrm>
        </p:spPr>
        <p:txBody>
          <a:bodyPr anchor="b"/>
          <a:lstStyle/>
          <a:p>
            <a:pPr eaLnBrk="1" hangingPunct="1"/>
            <a:r>
              <a:rPr lang="it-IT" altLang="it-IT" sz="2700" b="1" dirty="0">
                <a:solidFill>
                  <a:srgbClr val="C00000"/>
                </a:solidFill>
              </a:rPr>
              <a:t>La cenerentola cinese</a:t>
            </a: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282" y="1059656"/>
            <a:ext cx="4212431" cy="3671888"/>
          </a:xfrm>
          <a:noFill/>
        </p:spPr>
      </p:pic>
    </p:spTree>
    <p:extLst>
      <p:ext uri="{BB962C8B-B14F-4D97-AF65-F5344CB8AC3E}">
        <p14:creationId xmlns:p14="http://schemas.microsoft.com/office/powerpoint/2010/main" val="2649849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3" descr="https://upload.wikimedia.org/wikipedia/commons/thumb/c/c6/Chinese_woman_loto_shoe1.JPG/220px-Chinese_woman_loto_shoe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31" y="1059656"/>
            <a:ext cx="41576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asellaDiTesto 1"/>
          <p:cNvSpPr txBox="1">
            <a:spLocks noChangeArrowheads="1"/>
          </p:cNvSpPr>
          <p:nvPr/>
        </p:nvSpPr>
        <p:spPr bwMode="auto">
          <a:xfrm>
            <a:off x="2087166" y="450057"/>
            <a:ext cx="56352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700" b="1" dirty="0">
                <a:solidFill>
                  <a:srgbClr val="C00000"/>
                </a:solidFill>
              </a:rPr>
              <a:t>Scarpina cinese 7/8 centimetri</a:t>
            </a:r>
          </a:p>
        </p:txBody>
      </p:sp>
    </p:spTree>
    <p:extLst>
      <p:ext uri="{BB962C8B-B14F-4D97-AF65-F5344CB8AC3E}">
        <p14:creationId xmlns:p14="http://schemas.microsoft.com/office/powerpoint/2010/main" val="913280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2400" b="1" dirty="0">
                <a:solidFill>
                  <a:srgbClr val="C00000"/>
                </a:solidFill>
              </a:rPr>
              <a:t>Gli aiuti magici                   Le scarpine</a:t>
            </a:r>
          </a:p>
        </p:txBody>
      </p:sp>
      <p:sp>
        <p:nvSpPr>
          <p:cNvPr id="35843" name="Segnaposto contenuto 2"/>
          <p:cNvSpPr>
            <a:spLocks noGrp="1"/>
          </p:cNvSpPr>
          <p:nvPr>
            <p:ph sz="half" idx="1"/>
          </p:nvPr>
        </p:nvSpPr>
        <p:spPr>
          <a:xfrm>
            <a:off x="1485900" y="1168003"/>
            <a:ext cx="3028950" cy="3186113"/>
          </a:xfrm>
        </p:spPr>
        <p:txBody>
          <a:bodyPr/>
          <a:lstStyle/>
          <a:p>
            <a:r>
              <a:rPr lang="it-IT" altLang="it-IT" sz="1800" dirty="0">
                <a:solidFill>
                  <a:srgbClr val="002060"/>
                </a:solidFill>
              </a:rPr>
              <a:t>Cina: pesce</a:t>
            </a:r>
          </a:p>
          <a:p>
            <a:r>
              <a:rPr lang="it-IT" altLang="it-IT" sz="1800" dirty="0">
                <a:solidFill>
                  <a:srgbClr val="002060"/>
                </a:solidFill>
              </a:rPr>
              <a:t>Scozia: pecora</a:t>
            </a:r>
          </a:p>
          <a:p>
            <a:r>
              <a:rPr lang="it-IT" altLang="it-IT" sz="1800" dirty="0">
                <a:solidFill>
                  <a:srgbClr val="002060"/>
                </a:solidFill>
              </a:rPr>
              <a:t>Iraq: pesce</a:t>
            </a:r>
          </a:p>
          <a:p>
            <a:r>
              <a:rPr lang="it-IT" altLang="it-IT" sz="1800" dirty="0" err="1">
                <a:solidFill>
                  <a:srgbClr val="002060"/>
                </a:solidFill>
              </a:rPr>
              <a:t>Egitto:aquila</a:t>
            </a:r>
            <a:endParaRPr lang="it-IT" altLang="it-IT" sz="1800" dirty="0">
              <a:solidFill>
                <a:srgbClr val="002060"/>
              </a:solidFill>
            </a:endParaRPr>
          </a:p>
          <a:p>
            <a:r>
              <a:rPr lang="it-IT" altLang="it-IT" sz="1800" dirty="0">
                <a:solidFill>
                  <a:srgbClr val="002060"/>
                </a:solidFill>
              </a:rPr>
              <a:t>Vietnam: Budda</a:t>
            </a:r>
          </a:p>
          <a:p>
            <a:r>
              <a:rPr lang="it-IT" altLang="it-IT" sz="1800" dirty="0" err="1">
                <a:solidFill>
                  <a:srgbClr val="002060"/>
                </a:solidFill>
              </a:rPr>
              <a:t>Italia:fata</a:t>
            </a:r>
            <a:endParaRPr lang="it-IT" altLang="it-IT" sz="1800" dirty="0">
              <a:solidFill>
                <a:srgbClr val="00206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113235"/>
            <a:ext cx="3028950" cy="3024188"/>
          </a:xfrm>
        </p:spPr>
        <p:txBody>
          <a:bodyPr/>
          <a:lstStyle/>
          <a:p>
            <a:pPr>
              <a:defRPr/>
            </a:pPr>
            <a:r>
              <a:rPr lang="it-IT" sz="1800" dirty="0">
                <a:solidFill>
                  <a:srgbClr val="002060"/>
                </a:solidFill>
              </a:rPr>
              <a:t>Cina: pantofolina d’oro</a:t>
            </a:r>
          </a:p>
          <a:p>
            <a:pPr>
              <a:defRPr/>
            </a:pPr>
            <a:r>
              <a:rPr lang="it-IT" sz="1800" dirty="0">
                <a:solidFill>
                  <a:srgbClr val="002060"/>
                </a:solidFill>
              </a:rPr>
              <a:t>Vietnam: sandalo d’oro</a:t>
            </a:r>
          </a:p>
          <a:p>
            <a:pPr>
              <a:defRPr/>
            </a:pPr>
            <a:r>
              <a:rPr lang="it-IT" sz="1800" dirty="0">
                <a:solidFill>
                  <a:srgbClr val="002060"/>
                </a:solidFill>
              </a:rPr>
              <a:t>Balcani: babbuccia</a:t>
            </a:r>
          </a:p>
          <a:p>
            <a:pPr>
              <a:defRPr/>
            </a:pPr>
            <a:r>
              <a:rPr lang="it-IT" sz="1800" dirty="0">
                <a:solidFill>
                  <a:srgbClr val="002060"/>
                </a:solidFill>
              </a:rPr>
              <a:t>Mondo </a:t>
            </a:r>
            <a:r>
              <a:rPr lang="it-IT" sz="1800" dirty="0" err="1">
                <a:solidFill>
                  <a:srgbClr val="002060"/>
                </a:solidFill>
              </a:rPr>
              <a:t>arabo:zoccolo</a:t>
            </a:r>
            <a:r>
              <a:rPr lang="it-IT" sz="1800" dirty="0">
                <a:solidFill>
                  <a:srgbClr val="002060"/>
                </a:solidFill>
              </a:rPr>
              <a:t> d’oro</a:t>
            </a:r>
          </a:p>
          <a:p>
            <a:pPr>
              <a:defRPr/>
            </a:pPr>
            <a:r>
              <a:rPr lang="it-IT" sz="1800" dirty="0">
                <a:solidFill>
                  <a:srgbClr val="002060"/>
                </a:solidFill>
              </a:rPr>
              <a:t>Versione Grimm: scarpetta d’oro</a:t>
            </a:r>
          </a:p>
          <a:p>
            <a:pPr>
              <a:defRPr/>
            </a:pPr>
            <a:r>
              <a:rPr lang="it-IT" sz="1800" dirty="0">
                <a:solidFill>
                  <a:srgbClr val="002060"/>
                </a:solidFill>
              </a:rPr>
              <a:t> Versione </a:t>
            </a:r>
            <a:r>
              <a:rPr lang="it-IT" sz="1800" dirty="0" err="1">
                <a:solidFill>
                  <a:srgbClr val="002060"/>
                </a:solidFill>
              </a:rPr>
              <a:t>Perrault</a:t>
            </a:r>
            <a:r>
              <a:rPr lang="it-IT" sz="1800" dirty="0">
                <a:solidFill>
                  <a:srgbClr val="002060"/>
                </a:solidFill>
              </a:rPr>
              <a:t>: di cristallo</a:t>
            </a:r>
          </a:p>
          <a:p>
            <a:pPr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 marL="0" indent="0">
              <a:buNone/>
              <a:defRPr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439652" y="446196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rgbClr val="002060"/>
                </a:solidFill>
              </a:rPr>
              <a:t>connotano trasversalità e differenze</a:t>
            </a:r>
          </a:p>
        </p:txBody>
      </p:sp>
    </p:spTree>
    <p:extLst>
      <p:ext uri="{BB962C8B-B14F-4D97-AF65-F5344CB8AC3E}">
        <p14:creationId xmlns:p14="http://schemas.microsoft.com/office/powerpoint/2010/main" val="520129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  <a:r>
              <a:rPr lang="it-IT" sz="4000" dirty="0">
                <a:solidFill>
                  <a:srgbClr val="C00000"/>
                </a:solidFill>
              </a:rPr>
              <a:t>Universalità del narrare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7086" y="1200151"/>
            <a:ext cx="8599714" cy="3394472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 Il narrare è parte integrante della condizione umana.</a:t>
            </a:r>
          </a:p>
          <a:p>
            <a:r>
              <a:rPr lang="it-IT" sz="2800" dirty="0">
                <a:solidFill>
                  <a:srgbClr val="002060"/>
                </a:solidFill>
              </a:rPr>
              <a:t> Si narrano fiabe e storie per coccolare, per divertire, per lenire le paure, per stabilire relazioni, per trasmettere valori, per far capire gli snodi della vita.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Data - Luogo conferenza</a:t>
            </a:r>
          </a:p>
        </p:txBody>
      </p:sp>
    </p:spTree>
    <p:extLst>
      <p:ext uri="{BB962C8B-B14F-4D97-AF65-F5344CB8AC3E}">
        <p14:creationId xmlns:p14="http://schemas.microsoft.com/office/powerpoint/2010/main" val="3925478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0"/>
            <a:ext cx="6172200" cy="1059582"/>
          </a:xfrm>
        </p:spPr>
        <p:txBody>
          <a:bodyPr rtlCol="0" anchor="b">
            <a:normAutofit fontScale="90000"/>
          </a:bodyPr>
          <a:lstStyle/>
          <a:p>
            <a:pPr>
              <a:defRPr/>
            </a:pPr>
            <a:br>
              <a:rPr lang="it-IT" altLang="it-IT" sz="3000" dirty="0"/>
            </a:br>
            <a:r>
              <a:rPr lang="it-IT" altLang="it-IT" sz="3000" b="1" dirty="0">
                <a:solidFill>
                  <a:schemeClr val="accent2"/>
                </a:solidFill>
              </a:rPr>
              <a:t> </a:t>
            </a:r>
            <a:r>
              <a:rPr lang="it-IT" altLang="it-IT" sz="3000" b="1" dirty="0" err="1">
                <a:solidFill>
                  <a:srgbClr val="C00000"/>
                </a:solidFill>
              </a:rPr>
              <a:t>Giufà</a:t>
            </a:r>
            <a:br>
              <a:rPr lang="it-IT" altLang="it-IT" sz="3000" dirty="0">
                <a:solidFill>
                  <a:srgbClr val="FF0000"/>
                </a:solidFill>
              </a:rPr>
            </a:br>
            <a:endParaRPr lang="it-IT" altLang="it-IT" sz="2400" i="1" dirty="0">
              <a:solidFill>
                <a:srgbClr val="FF00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1391" y="1275607"/>
            <a:ext cx="5713809" cy="3319016"/>
          </a:xfrm>
        </p:spPr>
        <p:txBody>
          <a:bodyPr rtlCol="0">
            <a:normAutofit fontScale="92500" lnSpcReduction="10000"/>
          </a:bodyPr>
          <a:lstStyle/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100" dirty="0">
                <a:solidFill>
                  <a:srgbClr val="002060"/>
                </a:solidFill>
              </a:rPr>
              <a:t>E’ il personaggio più popolare del folclore del bacino del Mediterraneo.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100" dirty="0">
                <a:solidFill>
                  <a:srgbClr val="002060"/>
                </a:solidFill>
              </a:rPr>
              <a:t>La sua caratteristica </a:t>
            </a:r>
            <a:r>
              <a:rPr lang="it-IT" altLang="it-IT" sz="2100" dirty="0" err="1">
                <a:solidFill>
                  <a:srgbClr val="002060"/>
                </a:solidFill>
              </a:rPr>
              <a:t>e’</a:t>
            </a:r>
            <a:r>
              <a:rPr lang="it-IT" altLang="it-IT" sz="2100" dirty="0">
                <a:solidFill>
                  <a:srgbClr val="002060"/>
                </a:solidFill>
              </a:rPr>
              <a:t> la doppiezza: a volte è ricco, a volte povero, a volte furbo a volte sciocco, a volte onesto a volte disonesto, a volte sprovveduto a volte  prontissimo…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100" dirty="0">
                <a:solidFill>
                  <a:srgbClr val="002060"/>
                </a:solidFill>
              </a:rPr>
              <a:t>Sua caratteristica e’ la capacità di prendersi gioco dei pregiudizi e del senso comune.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it-IT" altLang="it-IT" sz="2100" dirty="0">
              <a:solidFill>
                <a:srgbClr val="002060"/>
              </a:solidFill>
            </a:endParaRPr>
          </a:p>
          <a:p>
            <a:pPr algn="just">
              <a:lnSpc>
                <a:spcPct val="90000"/>
              </a:lnSpc>
              <a:buNone/>
              <a:defRPr/>
            </a:pPr>
            <a:r>
              <a:rPr lang="it-IT" altLang="it-IT" sz="2100" i="1" dirty="0">
                <a:solidFill>
                  <a:srgbClr val="002060"/>
                </a:solidFill>
              </a:rPr>
              <a:t>   Ha caratteristiche universali pur acquistando le  peculiarità del luogo in cui le storie vengono narrate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it-IT" altLang="it-IT" sz="21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4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3795" name="Segnaposto contenuto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3796" name="Segnaposto contenut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3797" name="Picture 2" descr="C:\Users\gabri\Pictures\giufà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-182166"/>
            <a:ext cx="6993731" cy="532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555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5900" y="205979"/>
            <a:ext cx="6172200" cy="1285875"/>
          </a:xfrm>
        </p:spPr>
        <p:txBody>
          <a:bodyPr anchor="b">
            <a:normAutofit fontScale="90000"/>
          </a:bodyPr>
          <a:lstStyle/>
          <a:p>
            <a:pPr eaLnBrk="1" hangingPunct="1"/>
            <a:br>
              <a:rPr lang="it-IT" altLang="it-IT" sz="3000" dirty="0"/>
            </a:br>
            <a:r>
              <a:rPr lang="it-IT" altLang="it-IT" sz="3000" b="1" dirty="0">
                <a:solidFill>
                  <a:schemeClr val="accent2"/>
                </a:solidFill>
              </a:rPr>
              <a:t> </a:t>
            </a:r>
            <a:r>
              <a:rPr lang="it-IT" altLang="it-IT" sz="2700" b="1" dirty="0">
                <a:solidFill>
                  <a:srgbClr val="C00000"/>
                </a:solidFill>
              </a:rPr>
              <a:t>Tanti nomi per un unico personaggio</a:t>
            </a:r>
            <a:br>
              <a:rPr lang="it-IT" altLang="it-IT" sz="3000" dirty="0">
                <a:solidFill>
                  <a:srgbClr val="FF3300"/>
                </a:solidFill>
              </a:rPr>
            </a:br>
            <a:endParaRPr lang="it-IT" altLang="it-IT" sz="2400" i="1" dirty="0">
              <a:solidFill>
                <a:srgbClr val="FF33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1113235"/>
            <a:ext cx="6172200" cy="34813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100" dirty="0" err="1">
                <a:solidFill>
                  <a:srgbClr val="002060"/>
                </a:solidFill>
              </a:rPr>
              <a:t>Toscana:</a:t>
            </a:r>
            <a:r>
              <a:rPr lang="it-IT" altLang="it-IT" sz="2100" i="1" dirty="0" err="1">
                <a:solidFill>
                  <a:srgbClr val="002060"/>
                </a:solidFill>
              </a:rPr>
              <a:t>Giucà</a:t>
            </a:r>
            <a:r>
              <a:rPr lang="it-IT" altLang="it-IT" sz="2100" i="1" dirty="0">
                <a:solidFill>
                  <a:srgbClr val="002060"/>
                </a:solidFill>
              </a:rPr>
              <a:t>, </a:t>
            </a:r>
            <a:r>
              <a:rPr lang="it-IT" altLang="it-IT" sz="2100" i="1" dirty="0" err="1">
                <a:solidFill>
                  <a:srgbClr val="002060"/>
                </a:solidFill>
              </a:rPr>
              <a:t>Giuccamatta</a:t>
            </a:r>
            <a:r>
              <a:rPr lang="it-IT" altLang="it-IT" sz="21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 err="1">
                <a:solidFill>
                  <a:srgbClr val="002060"/>
                </a:solidFill>
              </a:rPr>
              <a:t>Umbria:</a:t>
            </a:r>
            <a:r>
              <a:rPr lang="it-IT" altLang="it-IT" sz="2100" i="1" dirty="0" err="1">
                <a:solidFill>
                  <a:srgbClr val="002060"/>
                </a:solidFill>
              </a:rPr>
              <a:t>Ciuccianespole</a:t>
            </a:r>
            <a:r>
              <a:rPr lang="it-IT" altLang="it-IT" sz="2100" i="1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>
                <a:solidFill>
                  <a:srgbClr val="002060"/>
                </a:solidFill>
              </a:rPr>
              <a:t>Campania: </a:t>
            </a:r>
            <a:r>
              <a:rPr lang="it-IT" altLang="it-IT" sz="2100" i="1" dirty="0" err="1">
                <a:solidFill>
                  <a:srgbClr val="002060"/>
                </a:solidFill>
              </a:rPr>
              <a:t>Vardiello</a:t>
            </a:r>
            <a:endParaRPr lang="it-IT" altLang="it-IT" sz="21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 err="1">
                <a:solidFill>
                  <a:srgbClr val="002060"/>
                </a:solidFill>
              </a:rPr>
              <a:t>Sicilia:</a:t>
            </a:r>
            <a:r>
              <a:rPr lang="it-IT" altLang="it-IT" sz="2100" i="1" dirty="0" err="1">
                <a:solidFill>
                  <a:srgbClr val="002060"/>
                </a:solidFill>
              </a:rPr>
              <a:t>Giufà</a:t>
            </a:r>
            <a:r>
              <a:rPr lang="it-IT" altLang="it-IT" sz="21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>
                <a:solidFill>
                  <a:srgbClr val="002060"/>
                </a:solidFill>
              </a:rPr>
              <a:t>Lombardia: Bertoldo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 err="1">
                <a:solidFill>
                  <a:srgbClr val="002060"/>
                </a:solidFill>
              </a:rPr>
              <a:t>Capoverde</a:t>
            </a:r>
            <a:r>
              <a:rPr lang="it-IT" altLang="it-IT" sz="2100" i="1" dirty="0">
                <a:solidFill>
                  <a:srgbClr val="002060"/>
                </a:solidFill>
              </a:rPr>
              <a:t> Mario matto</a:t>
            </a:r>
            <a:r>
              <a:rPr lang="it-IT" altLang="it-IT" sz="21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 err="1">
                <a:solidFill>
                  <a:srgbClr val="002060"/>
                </a:solidFill>
              </a:rPr>
              <a:t>Albania:</a:t>
            </a:r>
            <a:r>
              <a:rPr lang="it-IT" altLang="it-IT" sz="2100" i="1" dirty="0" err="1">
                <a:solidFill>
                  <a:srgbClr val="002060"/>
                </a:solidFill>
              </a:rPr>
              <a:t>Nasridin</a:t>
            </a:r>
            <a:r>
              <a:rPr lang="it-IT" altLang="it-IT" sz="2100" i="1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 err="1">
                <a:solidFill>
                  <a:srgbClr val="002060"/>
                </a:solidFill>
              </a:rPr>
              <a:t>Turchia:</a:t>
            </a:r>
            <a:r>
              <a:rPr lang="it-IT" altLang="it-IT" sz="2100" i="1" dirty="0" err="1">
                <a:solidFill>
                  <a:srgbClr val="002060"/>
                </a:solidFill>
              </a:rPr>
              <a:t>Jehà</a:t>
            </a:r>
            <a:r>
              <a:rPr lang="it-IT" altLang="it-IT" sz="21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>
                <a:solidFill>
                  <a:srgbClr val="002060"/>
                </a:solidFill>
              </a:rPr>
              <a:t>Grecia, ex-Iugoslavia, Bulgaria, Israele:</a:t>
            </a:r>
            <a:r>
              <a:rPr lang="it-IT" altLang="it-IT" sz="2100" i="1" dirty="0">
                <a:solidFill>
                  <a:srgbClr val="002060"/>
                </a:solidFill>
              </a:rPr>
              <a:t> </a:t>
            </a:r>
            <a:r>
              <a:rPr lang="it-IT" altLang="it-IT" sz="2100" i="1" dirty="0" err="1">
                <a:solidFill>
                  <a:srgbClr val="002060"/>
                </a:solidFill>
              </a:rPr>
              <a:t>Djehà</a:t>
            </a:r>
            <a:endParaRPr lang="it-IT" altLang="it-IT" sz="21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30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1D76-678E-448F-BCF0-DA894DD9D9C3}" type="slidenum">
              <a:rPr lang="it-IT" altLang="it-IT" smtClean="0"/>
              <a:pPr/>
              <a:t>33</a:t>
            </a:fld>
            <a:endParaRPr lang="it-IT" alt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439652" y="573528"/>
            <a:ext cx="604867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solidFill>
                  <a:srgbClr val="C00000"/>
                </a:solidFill>
              </a:rPr>
              <a:t>Educazione interculturale </a:t>
            </a:r>
          </a:p>
          <a:p>
            <a:pPr algn="ctr"/>
            <a:r>
              <a:rPr lang="it-IT" sz="1350" dirty="0"/>
              <a:t> 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002060"/>
                </a:solidFill>
              </a:rPr>
              <a:t>Problematizzare ciò che sembra certo, sicuro ed imparare a non dare mai niente per scontato.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002060"/>
                </a:solidFill>
              </a:rPr>
              <a:t>Imparare a guardare la realtà da punti di vista diversi.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002060"/>
                </a:solidFill>
              </a:rPr>
              <a:t>Lavorare per mostrare che la diversità fa parte della nostra quotidianità e che “il diverso” non è “altro” da noi.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002060"/>
                </a:solidFill>
              </a:rPr>
              <a:t> Capire che i confini tra normale/ diverso, noi/loro, non sono oggettivamente dati e che anzi possono essere ridefiniti in un’ottica nuova.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002060"/>
                </a:solidFill>
              </a:rPr>
              <a:t> Considerare l’esperienza e  il vissuto personale di ciascuno (adulti o bambini, di una cultura o di un’altra) un patrimonio ricchissimo di cui occorre tenere conto per avviare qualsiasi progetto.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002060"/>
                </a:solidFill>
              </a:rPr>
              <a:t>Unire all’informazione sugli “altri”, sulla “diversità”, la sperimentazione delle relazioni.</a:t>
            </a:r>
          </a:p>
          <a:p>
            <a:pPr algn="l"/>
            <a:r>
              <a:rPr lang="it-IT" sz="1350" b="1" dirty="0">
                <a:solidFill>
                  <a:srgbClr val="002060"/>
                </a:solidFill>
              </a:rPr>
              <a:t>                                                                                                    </a:t>
            </a:r>
            <a:r>
              <a:rPr lang="it-IT" sz="750" dirty="0">
                <a:solidFill>
                  <a:srgbClr val="002060"/>
                </a:solidFill>
              </a:rPr>
              <a:t>(Bargellini -Cantù)</a:t>
            </a:r>
          </a:p>
        </p:txBody>
      </p:sp>
    </p:spTree>
    <p:extLst>
      <p:ext uri="{BB962C8B-B14F-4D97-AF65-F5344CB8AC3E}">
        <p14:creationId xmlns:p14="http://schemas.microsoft.com/office/powerpoint/2010/main" val="4124858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5900" y="195486"/>
            <a:ext cx="6172200" cy="972108"/>
          </a:xfrm>
        </p:spPr>
        <p:txBody>
          <a:bodyPr/>
          <a:lstStyle/>
          <a:p>
            <a:pPr algn="l"/>
            <a:r>
              <a:rPr lang="it-IT" sz="2700" b="1" dirty="0">
                <a:solidFill>
                  <a:srgbClr val="C00000"/>
                </a:solidFill>
              </a:rPr>
              <a:t>                     Planisferi </a:t>
            </a:r>
            <a:br>
              <a:rPr lang="it-IT" sz="2700" b="1" dirty="0">
                <a:solidFill>
                  <a:srgbClr val="C00000"/>
                </a:solidFill>
              </a:rPr>
            </a:br>
            <a:r>
              <a:rPr lang="it-IT" sz="2700" b="1" dirty="0">
                <a:solidFill>
                  <a:srgbClr val="C00000"/>
                </a:solidFill>
              </a:rPr>
              <a:t>      </a:t>
            </a:r>
            <a:r>
              <a:rPr lang="it-IT" sz="2700" b="1" dirty="0" err="1">
                <a:solidFill>
                  <a:srgbClr val="C00000"/>
                </a:solidFill>
              </a:rPr>
              <a:t>Peters</a:t>
            </a:r>
            <a:r>
              <a:rPr lang="it-IT" sz="2700" b="1" dirty="0">
                <a:solidFill>
                  <a:srgbClr val="C00000"/>
                </a:solidFill>
              </a:rPr>
              <a:t>                       </a:t>
            </a:r>
            <a:r>
              <a:rPr lang="it-IT" sz="2700" b="1" dirty="0" err="1">
                <a:solidFill>
                  <a:srgbClr val="C00000"/>
                </a:solidFill>
              </a:rPr>
              <a:t>Mercatore</a:t>
            </a:r>
            <a:endParaRPr lang="it-IT" sz="27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D:\PROGETTO BIBLIOTECHE\inde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694" y="1545636"/>
            <a:ext cx="5724637" cy="3402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7889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700" b="1" dirty="0">
                <a:solidFill>
                  <a:srgbClr val="C00000"/>
                </a:solidFill>
              </a:rPr>
              <a:t>Planisfero </a:t>
            </a:r>
            <a:r>
              <a:rPr lang="it-IT" sz="2700" b="1" dirty="0" err="1">
                <a:solidFill>
                  <a:srgbClr val="C00000"/>
                </a:solidFill>
              </a:rPr>
              <a:t>sinocentrico</a:t>
            </a:r>
            <a:endParaRPr lang="it-IT" sz="2700" dirty="0">
              <a:solidFill>
                <a:srgbClr val="C0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843558"/>
            <a:ext cx="6102678" cy="3942438"/>
          </a:xfrm>
        </p:spPr>
      </p:pic>
    </p:spTree>
    <p:extLst>
      <p:ext uri="{BB962C8B-B14F-4D97-AF65-F5344CB8AC3E}">
        <p14:creationId xmlns:p14="http://schemas.microsoft.com/office/powerpoint/2010/main" val="767144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700" b="1" dirty="0">
                <a:solidFill>
                  <a:srgbClr val="C00000"/>
                </a:solidFill>
              </a:rPr>
              <a:t>Planisfero </a:t>
            </a:r>
            <a:r>
              <a:rPr lang="it-IT" sz="2700" b="1" dirty="0" err="1">
                <a:solidFill>
                  <a:srgbClr val="C00000"/>
                </a:solidFill>
              </a:rPr>
              <a:t>americanocentrico</a:t>
            </a:r>
            <a:endParaRPr lang="it-IT" sz="2700" b="1" dirty="0">
              <a:solidFill>
                <a:srgbClr val="C0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5" y="951570"/>
            <a:ext cx="4860539" cy="3726414"/>
          </a:xfrm>
        </p:spPr>
      </p:pic>
    </p:spTree>
    <p:extLst>
      <p:ext uri="{BB962C8B-B14F-4D97-AF65-F5344CB8AC3E}">
        <p14:creationId xmlns:p14="http://schemas.microsoft.com/office/powerpoint/2010/main" val="2128515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700" b="1" dirty="0">
                <a:solidFill>
                  <a:srgbClr val="C00000"/>
                </a:solidFill>
              </a:rPr>
              <a:t>Planisfero </a:t>
            </a:r>
            <a:r>
              <a:rPr lang="it-IT" sz="2700" b="1" dirty="0" err="1">
                <a:solidFill>
                  <a:srgbClr val="C00000"/>
                </a:solidFill>
              </a:rPr>
              <a:t>australocentrico</a:t>
            </a:r>
            <a:endParaRPr lang="it-IT" sz="2700" b="1" dirty="0">
              <a:solidFill>
                <a:srgbClr val="C0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005576"/>
            <a:ext cx="6264696" cy="3888432"/>
          </a:xfrm>
        </p:spPr>
      </p:pic>
    </p:spTree>
    <p:extLst>
      <p:ext uri="{BB962C8B-B14F-4D97-AF65-F5344CB8AC3E}">
        <p14:creationId xmlns:p14="http://schemas.microsoft.com/office/powerpoint/2010/main" val="1061525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485900" y="205978"/>
            <a:ext cx="6172200" cy="637580"/>
          </a:xfrm>
        </p:spPr>
        <p:txBody>
          <a:bodyPr/>
          <a:lstStyle/>
          <a:p>
            <a:r>
              <a:rPr lang="it-IT" sz="2700" b="1" dirty="0">
                <a:solidFill>
                  <a:srgbClr val="C00000"/>
                </a:solidFill>
              </a:rPr>
              <a:t>Libri in lingua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Libri bilingui</a:t>
            </a:r>
          </a:p>
          <a:p>
            <a:r>
              <a:rPr lang="it-IT" dirty="0"/>
              <a:t> libri in lingua</a:t>
            </a:r>
          </a:p>
        </p:txBody>
      </p:sp>
      <p:pic>
        <p:nvPicPr>
          <p:cNvPr id="1026" name="Picture 2" descr="C:\Users\gabri\Pictures\2015-10-28 dio ind\dio ind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681540"/>
            <a:ext cx="7543800" cy="54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727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C:\Users\gabri\Pictures\2015-10-28 libri in lingua\libri in lingua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393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8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700" b="1" dirty="0">
                <a:solidFill>
                  <a:srgbClr val="C00000"/>
                </a:solidFill>
              </a:rPr>
              <a:t>Universalità</a:t>
            </a:r>
            <a:r>
              <a:rPr lang="it-IT" altLang="it-IT" sz="2700" b="1" dirty="0">
                <a:solidFill>
                  <a:srgbClr val="FF0000"/>
                </a:solidFill>
              </a:rPr>
              <a:t> </a:t>
            </a:r>
            <a:r>
              <a:rPr lang="it-IT" altLang="it-IT" sz="2700" b="1" dirty="0">
                <a:solidFill>
                  <a:srgbClr val="C00000"/>
                </a:solidFill>
              </a:rPr>
              <a:t>della fiaba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  <a:defRPr/>
            </a:pPr>
            <a:r>
              <a:rPr lang="it-IT" sz="1800" i="1" dirty="0">
                <a:solidFill>
                  <a:srgbClr val="002060"/>
                </a:solidFill>
              </a:rPr>
              <a:t>….Io credo questo:  che le fiabe sono vere. </a:t>
            </a:r>
          </a:p>
          <a:p>
            <a:pPr marL="0" indent="0" algn="just">
              <a:buNone/>
              <a:defRPr/>
            </a:pPr>
            <a:r>
              <a:rPr lang="it-IT" sz="1800" i="1" dirty="0">
                <a:solidFill>
                  <a:srgbClr val="002060"/>
                </a:solidFill>
              </a:rPr>
              <a:t> Sono, prese tutte insieme, nella loro sempre ripetuta e sempre varia casistica di vicende umane, una spiegazione generale della vita, nata in tempi remoti e serbata nel lento </a:t>
            </a:r>
            <a:r>
              <a:rPr lang="it-IT" sz="1800" i="1" dirty="0" err="1">
                <a:solidFill>
                  <a:srgbClr val="002060"/>
                </a:solidFill>
              </a:rPr>
              <a:t>ruminio</a:t>
            </a:r>
            <a:r>
              <a:rPr lang="it-IT" sz="1800" i="1" dirty="0">
                <a:solidFill>
                  <a:srgbClr val="002060"/>
                </a:solidFill>
              </a:rPr>
              <a:t> delle coscienze fino a noi: sono il catalogo dei destini umani  che possono darsi a un uomo e a una donna, soprattutto per la parte di vita che è il farsi di un destino: la nascita che spesso porta  in se’ un auspicio o una condanna, la giovinezza e il distacco dalla casa, le prove per diventare adulto e raggiungere  la felicità</a:t>
            </a:r>
            <a:r>
              <a:rPr lang="it-IT" sz="1800" i="1" dirty="0"/>
              <a:t>….. </a:t>
            </a:r>
          </a:p>
          <a:p>
            <a:pPr marL="0" indent="0" algn="just">
              <a:buNone/>
              <a:defRPr/>
            </a:pPr>
            <a:r>
              <a:rPr lang="it-IT" sz="1800" dirty="0"/>
              <a:t>                                                        </a:t>
            </a:r>
            <a:r>
              <a:rPr lang="it-IT" sz="1800" dirty="0">
                <a:solidFill>
                  <a:srgbClr val="002060"/>
                </a:solidFill>
              </a:rPr>
              <a:t>(Calvino- Fiabe italiane)</a:t>
            </a:r>
          </a:p>
          <a:p>
            <a:pPr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6963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5900" y="87474"/>
            <a:ext cx="6172200" cy="486054"/>
          </a:xfrm>
        </p:spPr>
        <p:txBody>
          <a:bodyPr>
            <a:normAutofit fontScale="90000"/>
          </a:bodyPr>
          <a:lstStyle/>
          <a:p>
            <a:r>
              <a:rPr lang="it-IT" sz="2700" b="1" dirty="0">
                <a:solidFill>
                  <a:srgbClr val="C00000"/>
                </a:solidFill>
              </a:rPr>
              <a:t>Libri bilingue</a:t>
            </a:r>
          </a:p>
        </p:txBody>
      </p:sp>
      <p:pic>
        <p:nvPicPr>
          <p:cNvPr id="4098" name="Picture 2" descr="C:\Users\gabri\Pictures\2015-10-28 libro bilingue\libro bilingue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6" y="573528"/>
            <a:ext cx="6857999" cy="41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29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7812" y="1200151"/>
            <a:ext cx="5767388" cy="3394472"/>
          </a:xfrm>
        </p:spPr>
        <p:txBody>
          <a:bodyPr rtlCol="0">
            <a:normAutofit/>
          </a:bodyPr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it-IT" altLang="it-IT" sz="2100" dirty="0">
                <a:solidFill>
                  <a:schemeClr val="accent5">
                    <a:lumMod val="50000"/>
                  </a:schemeClr>
                </a:solidFill>
              </a:rPr>
              <a:t>  «</a:t>
            </a:r>
            <a:r>
              <a:rPr lang="it-IT" altLang="it-IT" sz="2100" i="1" dirty="0">
                <a:solidFill>
                  <a:srgbClr val="002060"/>
                </a:solidFill>
              </a:rPr>
              <a:t>Quando la mia mamma è venuta a scuola a leggere </a:t>
            </a:r>
            <a:r>
              <a:rPr lang="it-IT" altLang="it-IT" sz="2100" dirty="0">
                <a:solidFill>
                  <a:srgbClr val="002060"/>
                </a:solidFill>
              </a:rPr>
              <a:t>Il leone e la lepre, </a:t>
            </a:r>
            <a:r>
              <a:rPr lang="it-IT" altLang="it-IT" sz="2100" i="1" dirty="0">
                <a:solidFill>
                  <a:srgbClr val="002060"/>
                </a:solidFill>
              </a:rPr>
              <a:t>tutti mi</a:t>
            </a:r>
          </a:p>
          <a:p>
            <a:pPr algn="just">
              <a:lnSpc>
                <a:spcPct val="90000"/>
              </a:lnSpc>
              <a:buNone/>
              <a:defRPr/>
            </a:pPr>
            <a:r>
              <a:rPr lang="it-IT" altLang="it-IT" sz="2100" i="1" dirty="0">
                <a:solidFill>
                  <a:srgbClr val="002060"/>
                </a:solidFill>
              </a:rPr>
              <a:t>   guardavano e io mi sentivo importante e lei si era vestita bene e era rossa in faccia e parlava veloce, non come quando parla italiano che inciampa sempre. Poi i miei compagni hanno detto: ”Dai, racconta ancora!” e io non volevo che finiva mai»</a:t>
            </a:r>
          </a:p>
          <a:p>
            <a:pPr algn="just">
              <a:lnSpc>
                <a:spcPct val="90000"/>
              </a:lnSpc>
              <a:buNone/>
              <a:defRPr/>
            </a:pPr>
            <a:r>
              <a:rPr lang="it-IT" altLang="it-IT" sz="2100" dirty="0">
                <a:solidFill>
                  <a:srgbClr val="002060"/>
                </a:solidFill>
              </a:rPr>
              <a:t>                                                </a:t>
            </a:r>
          </a:p>
          <a:p>
            <a:pPr algn="just">
              <a:lnSpc>
                <a:spcPct val="90000"/>
              </a:lnSpc>
              <a:buNone/>
              <a:defRPr/>
            </a:pPr>
            <a:r>
              <a:rPr lang="it-IT" altLang="it-IT" sz="2100" dirty="0">
                <a:solidFill>
                  <a:srgbClr val="002060"/>
                </a:solidFill>
              </a:rPr>
              <a:t>                                                </a:t>
            </a:r>
            <a:r>
              <a:rPr lang="it-IT" altLang="it-IT" sz="2100" dirty="0" err="1">
                <a:solidFill>
                  <a:srgbClr val="002060"/>
                </a:solidFill>
              </a:rPr>
              <a:t>Nyroscjmi</a:t>
            </a:r>
            <a:r>
              <a:rPr lang="it-IT" altLang="it-IT" sz="2100" dirty="0">
                <a:solidFill>
                  <a:srgbClr val="002060"/>
                </a:solidFill>
              </a:rPr>
              <a:t> 5 anni</a:t>
            </a:r>
          </a:p>
        </p:txBody>
      </p:sp>
    </p:spTree>
    <p:extLst>
      <p:ext uri="{BB962C8B-B14F-4D97-AF65-F5344CB8AC3E}">
        <p14:creationId xmlns:p14="http://schemas.microsoft.com/office/powerpoint/2010/main" val="1062477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700" b="1" dirty="0">
                <a:solidFill>
                  <a:srgbClr val="C00000"/>
                </a:solidFill>
              </a:rPr>
              <a:t>Libri in simboli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C:\Users\gabri\AppData\Local\Temp\20190414_172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9583"/>
            <a:ext cx="7543800" cy="408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637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700" b="1" dirty="0" err="1">
                <a:solidFill>
                  <a:srgbClr val="C00000"/>
                </a:solidFill>
              </a:rPr>
              <a:t>Silent</a:t>
            </a:r>
            <a:r>
              <a:rPr lang="it-IT" sz="2700" b="1" dirty="0">
                <a:solidFill>
                  <a:srgbClr val="C00000"/>
                </a:solidFill>
              </a:rPr>
              <a:t> book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7714" y="1059582"/>
            <a:ext cx="7440386" cy="3834426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Affidano il racconto alle sole immagini</a:t>
            </a:r>
          </a:p>
          <a:p>
            <a:r>
              <a:rPr lang="it-IT" sz="1800" dirty="0">
                <a:solidFill>
                  <a:srgbClr val="002060"/>
                </a:solidFill>
              </a:rPr>
              <a:t>Costruiscono il vocabolario figurato dei bambini</a:t>
            </a:r>
          </a:p>
          <a:p>
            <a:r>
              <a:rPr lang="it-IT" sz="1800" dirty="0">
                <a:solidFill>
                  <a:srgbClr val="002060"/>
                </a:solidFill>
              </a:rPr>
              <a:t>Aiutano a leggere le immagini e dar loro un significato e  un valore</a:t>
            </a:r>
          </a:p>
          <a:p>
            <a:r>
              <a:rPr lang="it-IT" sz="1800" dirty="0">
                <a:solidFill>
                  <a:srgbClr val="002060"/>
                </a:solidFill>
              </a:rPr>
              <a:t>Hanno una struttura molto solida</a:t>
            </a:r>
          </a:p>
          <a:p>
            <a:r>
              <a:rPr lang="it-IT" sz="1800" dirty="0">
                <a:solidFill>
                  <a:srgbClr val="002060"/>
                </a:solidFill>
              </a:rPr>
              <a:t>Rispettano regole logiche chiare</a:t>
            </a:r>
          </a:p>
          <a:p>
            <a:r>
              <a:rPr lang="it-IT" sz="1800" dirty="0">
                <a:solidFill>
                  <a:srgbClr val="002060"/>
                </a:solidFill>
              </a:rPr>
              <a:t>Sono adatti a facilitare l’incontro tra bambini e ragazzi di origini diverse  perché non ci sono barriere linguistiche e culturali</a:t>
            </a:r>
          </a:p>
          <a:p>
            <a:r>
              <a:rPr lang="it-IT" sz="1800" dirty="0">
                <a:solidFill>
                  <a:srgbClr val="002060"/>
                </a:solidFill>
              </a:rPr>
              <a:t>Permettono a tutti di mettere in atto il pensiero ipotetico, divergente e creativo</a:t>
            </a:r>
          </a:p>
          <a:p>
            <a:pPr>
              <a:buNone/>
            </a:pPr>
            <a:r>
              <a:rPr lang="it-IT" sz="1200" dirty="0">
                <a:solidFill>
                  <a:srgbClr val="002060"/>
                </a:solidFill>
              </a:rPr>
              <a:t>       </a:t>
            </a:r>
            <a:r>
              <a:rPr lang="it-IT" sz="1200" dirty="0" err="1">
                <a:solidFill>
                  <a:srgbClr val="002060"/>
                </a:solidFill>
              </a:rPr>
              <a:t>silent-book-raccontare-grandi-storie-senza-parole</a:t>
            </a:r>
            <a:endParaRPr lang="it-IT" sz="12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002060"/>
              </a:solidFill>
            </a:endParaRPr>
          </a:p>
          <a:p>
            <a:endParaRPr lang="it-IT" sz="1500" dirty="0"/>
          </a:p>
          <a:p>
            <a:endParaRPr lang="it-IT" sz="15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31640" y="2885786"/>
            <a:ext cx="7769498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9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</a:t>
            </a:r>
            <a:endParaRPr lang="it-IT" altLang="it-IT" sz="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74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74544"/>
            <a:ext cx="6858000" cy="5218044"/>
          </a:xfrm>
        </p:spPr>
      </p:pic>
    </p:spTree>
    <p:extLst>
      <p:ext uri="{BB962C8B-B14F-4D97-AF65-F5344CB8AC3E}">
        <p14:creationId xmlns:p14="http://schemas.microsoft.com/office/powerpoint/2010/main" val="11674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sz="2700" b="1" dirty="0">
                <a:solidFill>
                  <a:srgbClr val="C00000"/>
                </a:solidFill>
              </a:rPr>
              <a:t>Come fare </a:t>
            </a:r>
            <a:r>
              <a:rPr lang="it-IT" altLang="it-IT" sz="2700" b="1" dirty="0" err="1">
                <a:solidFill>
                  <a:srgbClr val="C00000"/>
                </a:solidFill>
              </a:rPr>
              <a:t>intercultura</a:t>
            </a:r>
            <a:br>
              <a:rPr lang="it-IT" altLang="it-IT" sz="2700" b="1" dirty="0">
                <a:solidFill>
                  <a:srgbClr val="C00000"/>
                </a:solidFill>
              </a:rPr>
            </a:br>
            <a:r>
              <a:rPr lang="it-IT" altLang="it-IT" sz="2700" b="1" dirty="0">
                <a:solidFill>
                  <a:srgbClr val="C00000"/>
                </a:solidFill>
              </a:rPr>
              <a:t> con le fiabe…..</a:t>
            </a:r>
            <a:r>
              <a:rPr lang="it-IT" altLang="it-IT" sz="27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it-IT" sz="1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it-IT" sz="1500" b="1" dirty="0">
                <a:solidFill>
                  <a:srgbClr val="C00000"/>
                </a:solidFill>
              </a:rPr>
              <a:t>Metodo decostruttivo</a:t>
            </a:r>
            <a:r>
              <a:rPr lang="it-IT" sz="1500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it-IT" sz="1500" b="1" dirty="0">
                <a:solidFill>
                  <a:srgbClr val="002060"/>
                </a:solidFill>
              </a:rPr>
              <a:t>decostruire l’idea che ci sia una sola versione delle favole, un unico modo di rappresentare e di raccontare</a:t>
            </a:r>
          </a:p>
          <a:p>
            <a:pPr>
              <a:defRPr/>
            </a:pPr>
            <a:endParaRPr lang="it-IT" sz="15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it-IT" sz="1500" b="1" dirty="0">
                <a:solidFill>
                  <a:srgbClr val="FF0000"/>
                </a:solidFill>
              </a:rPr>
              <a:t> </a:t>
            </a:r>
            <a:r>
              <a:rPr lang="it-IT" sz="1500" b="1" dirty="0">
                <a:solidFill>
                  <a:srgbClr val="C00000"/>
                </a:solidFill>
              </a:rPr>
              <a:t>Metodo del decentramento ( punto di vista )</a:t>
            </a:r>
          </a:p>
          <a:p>
            <a:pPr marL="0" indent="0">
              <a:buNone/>
              <a:defRPr/>
            </a:pPr>
            <a:r>
              <a:rPr lang="it-IT" sz="1500" b="1" dirty="0">
                <a:solidFill>
                  <a:srgbClr val="002060"/>
                </a:solidFill>
              </a:rPr>
              <a:t> Raccontare dal  punto di vista del lupo, della nonna, del cacciatore</a:t>
            </a:r>
            <a:r>
              <a:rPr lang="it-IT" sz="1500" dirty="0"/>
              <a:t>……. </a:t>
            </a:r>
          </a:p>
          <a:p>
            <a:pPr marL="0" indent="0">
              <a:buNone/>
              <a:defRPr/>
            </a:pPr>
            <a:endParaRPr lang="it-IT" sz="1500" dirty="0"/>
          </a:p>
          <a:p>
            <a:pPr>
              <a:defRPr/>
            </a:pPr>
            <a:r>
              <a:rPr lang="it-IT" sz="1500" b="1" dirty="0">
                <a:solidFill>
                  <a:srgbClr val="C00000"/>
                </a:solidFill>
              </a:rPr>
              <a:t>Il riconoscimento del «debito» culturale</a:t>
            </a:r>
          </a:p>
          <a:p>
            <a:pPr marL="0" indent="0">
              <a:buNone/>
              <a:defRPr/>
            </a:pPr>
            <a:r>
              <a:rPr lang="it-IT" sz="1500" b="1" dirty="0">
                <a:solidFill>
                  <a:schemeClr val="bg2"/>
                </a:solidFill>
              </a:rPr>
              <a:t>    </a:t>
            </a:r>
            <a:r>
              <a:rPr lang="it-IT" sz="1500" b="1" dirty="0">
                <a:solidFill>
                  <a:srgbClr val="002060"/>
                </a:solidFill>
              </a:rPr>
              <a:t>Far capire ai bambini quanto saremmo </a:t>
            </a:r>
            <a:r>
              <a:rPr lang="it-IT" sz="1500" b="1" dirty="0" err="1">
                <a:solidFill>
                  <a:srgbClr val="002060"/>
                </a:solidFill>
              </a:rPr>
              <a:t>piu’</a:t>
            </a:r>
            <a:r>
              <a:rPr lang="it-IT" sz="1500" b="1" dirty="0">
                <a:solidFill>
                  <a:srgbClr val="002060"/>
                </a:solidFill>
              </a:rPr>
              <a:t> poveri senza le fiabe     dal mondo, senza la conoscenza dei personaggi….</a:t>
            </a:r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4065746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235" y="250031"/>
            <a:ext cx="61722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3000" b="1" dirty="0">
                <a:solidFill>
                  <a:srgbClr val="C00000"/>
                </a:solidFill>
              </a:rPr>
              <a:t>Come fare </a:t>
            </a:r>
            <a:r>
              <a:rPr lang="it-IT" altLang="it-IT" sz="3000" b="1" dirty="0" err="1">
                <a:solidFill>
                  <a:srgbClr val="C00000"/>
                </a:solidFill>
              </a:rPr>
              <a:t>intercultura</a:t>
            </a:r>
            <a:br>
              <a:rPr lang="it-IT" altLang="it-IT" sz="3000" b="1" dirty="0">
                <a:solidFill>
                  <a:srgbClr val="C00000"/>
                </a:solidFill>
              </a:rPr>
            </a:br>
            <a:r>
              <a:rPr lang="it-IT" altLang="it-IT" sz="3000" b="1" dirty="0">
                <a:solidFill>
                  <a:srgbClr val="C00000"/>
                </a:solidFill>
              </a:rPr>
              <a:t> con le fiabe</a:t>
            </a:r>
            <a:r>
              <a:rPr lang="it-IT" altLang="it-IT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515" y="1168003"/>
            <a:ext cx="7671368" cy="3833813"/>
          </a:xfrm>
        </p:spPr>
        <p:txBody>
          <a:bodyPr/>
          <a:lstStyle/>
          <a:p>
            <a:pPr>
              <a:defRPr/>
            </a:pPr>
            <a:endParaRPr lang="it-IT" sz="15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it-IT" sz="1500" b="1" dirty="0">
                <a:solidFill>
                  <a:srgbClr val="C00000"/>
                </a:solidFill>
              </a:rPr>
              <a:t>Il metodo dell’azione  ( pedagogia dei gesti)</a:t>
            </a:r>
          </a:p>
          <a:p>
            <a:pPr>
              <a:defRPr/>
            </a:pPr>
            <a:endParaRPr lang="it-IT" sz="1500" b="1" dirty="0">
              <a:solidFill>
                <a:srgbClr val="FF0000"/>
              </a:solidFill>
            </a:endParaRPr>
          </a:p>
          <a:p>
            <a:pPr marL="0" indent="0" algn="just">
              <a:buNone/>
              <a:defRPr/>
            </a:pPr>
            <a:r>
              <a:rPr lang="it-IT" altLang="it-IT" sz="1500" b="1" dirty="0">
                <a:solidFill>
                  <a:schemeClr val="accent2"/>
                </a:solidFill>
              </a:rPr>
              <a:t> </a:t>
            </a:r>
            <a:r>
              <a:rPr lang="it-IT" altLang="it-IT" sz="1500" b="1" dirty="0">
                <a:solidFill>
                  <a:srgbClr val="002060"/>
                </a:solidFill>
              </a:rPr>
              <a:t>Far raccontare e leggere dai genitori stranieri ( o italiani in dialetto) libri di favole per scoprire sonorità, lingue, modi di narrare  diversi </a:t>
            </a:r>
          </a:p>
          <a:p>
            <a:pPr algn="just">
              <a:buFontTx/>
              <a:buChar char="-"/>
              <a:defRPr/>
            </a:pPr>
            <a:r>
              <a:rPr lang="it-IT" sz="1500" b="1" dirty="0">
                <a:solidFill>
                  <a:srgbClr val="002060"/>
                </a:solidFill>
              </a:rPr>
              <a:t>Incontro con  genitori italiani e stranieri </a:t>
            </a:r>
            <a:r>
              <a:rPr lang="it-IT" sz="1500" b="1" i="1" dirty="0">
                <a:solidFill>
                  <a:srgbClr val="002060"/>
                </a:solidFill>
              </a:rPr>
              <a:t>: cosa e come si narra nel proprio contesto di origine</a:t>
            </a:r>
          </a:p>
          <a:p>
            <a:pPr marL="0" indent="0" algn="just">
              <a:buNone/>
              <a:defRPr/>
            </a:pPr>
            <a:r>
              <a:rPr lang="it-IT" sz="1500" b="1" dirty="0">
                <a:solidFill>
                  <a:srgbClr val="002060"/>
                </a:solidFill>
              </a:rPr>
              <a:t>-  creazione di scaffali multiculturali</a:t>
            </a:r>
          </a:p>
          <a:p>
            <a:pPr algn="just">
              <a:defRPr/>
            </a:pPr>
            <a:endParaRPr lang="it-IT" sz="1500" b="1" dirty="0"/>
          </a:p>
          <a:p>
            <a:pPr algn="just">
              <a:defRPr/>
            </a:pPr>
            <a:r>
              <a:rPr lang="it-IT" sz="1500" b="1" dirty="0">
                <a:solidFill>
                  <a:srgbClr val="C00000"/>
                </a:solidFill>
              </a:rPr>
              <a:t>La via ludico/ creativa </a:t>
            </a:r>
          </a:p>
          <a:p>
            <a:pPr marL="0" indent="0" algn="just">
              <a:buNone/>
              <a:defRPr/>
            </a:pPr>
            <a:r>
              <a:rPr lang="it-IT" sz="1500" b="1" dirty="0">
                <a:solidFill>
                  <a:srgbClr val="002060"/>
                </a:solidFill>
              </a:rPr>
              <a:t>Inventiamo storie, giochiamoci, scambiamo i personaggi, inseriamone di nuovi in modelli  di fiabe conosciute….. </a:t>
            </a:r>
          </a:p>
        </p:txBody>
      </p:sp>
    </p:spTree>
    <p:extLst>
      <p:ext uri="{BB962C8B-B14F-4D97-AF65-F5344CB8AC3E}">
        <p14:creationId xmlns:p14="http://schemas.microsoft.com/office/powerpoint/2010/main" val="3551601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altLang="it-IT" sz="2700" b="1" dirty="0">
                <a:solidFill>
                  <a:srgbClr val="C00000"/>
                </a:solidFill>
              </a:rPr>
              <a:t>LA PAURA</a:t>
            </a:r>
            <a:br>
              <a:rPr lang="it-IT" altLang="it-IT" sz="2700" b="1" dirty="0">
                <a:solidFill>
                  <a:srgbClr val="C00000"/>
                </a:solidFill>
              </a:rPr>
            </a:br>
            <a:r>
              <a:rPr lang="it-IT" altLang="it-IT" sz="2700" b="1" i="1" dirty="0">
                <a:solidFill>
                  <a:srgbClr val="C00000"/>
                </a:solidFill>
              </a:rPr>
              <a:t>Un percor</a:t>
            </a:r>
            <a:r>
              <a:rPr lang="it-IT" altLang="it-IT" sz="2700" b="1" dirty="0">
                <a:solidFill>
                  <a:srgbClr val="C00000"/>
                </a:solidFill>
              </a:rPr>
              <a:t>so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800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500" dirty="0"/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Confrontare le diverse fiabe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Disegnare gli ambienti e i personaggi della paura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Drammatizzare i personaggi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Scegliere musiche e suoni per le storie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Fare ipotesi per ampliare la storia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800" dirty="0"/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Immedesimarsi in un personaggio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Disegnare  i colori della paura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 Costruire maschere di mostri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Cosa faresti al posto di...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Con gli stessi personaggi inventa una nuova storia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  E tu di cosa hai paura ?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1800" dirty="0">
                <a:solidFill>
                  <a:srgbClr val="002060"/>
                </a:solidFill>
              </a:rPr>
              <a:t>( inizio percorso su di sé e sulle paure degli altri..)</a:t>
            </a:r>
          </a:p>
        </p:txBody>
      </p:sp>
    </p:spTree>
    <p:extLst>
      <p:ext uri="{BB962C8B-B14F-4D97-AF65-F5344CB8AC3E}">
        <p14:creationId xmlns:p14="http://schemas.microsoft.com/office/powerpoint/2010/main" val="3650684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57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878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9652" y="195486"/>
            <a:ext cx="6172200" cy="857250"/>
          </a:xfrm>
        </p:spPr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781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altLang="it-IT" sz="3000" dirty="0">
                <a:solidFill>
                  <a:srgbClr val="FF0000"/>
                </a:solidFill>
              </a:rPr>
            </a:br>
            <a:r>
              <a:rPr lang="it-IT" altLang="it-IT" sz="2700" b="1" dirty="0">
                <a:solidFill>
                  <a:srgbClr val="C00000"/>
                </a:solidFill>
              </a:rPr>
              <a:t>La fiaba </a:t>
            </a:r>
            <a:r>
              <a:rPr lang="it-IT" altLang="it-IT" sz="2700" b="1" dirty="0" err="1">
                <a:solidFill>
                  <a:srgbClr val="C00000"/>
                </a:solidFill>
              </a:rPr>
              <a:t>e’</a:t>
            </a:r>
            <a:r>
              <a:rPr lang="it-IT" altLang="it-IT" sz="2700" b="1" dirty="0">
                <a:solidFill>
                  <a:srgbClr val="C00000"/>
                </a:solidFill>
              </a:rPr>
              <a:t> un linguaggio universale</a:t>
            </a:r>
            <a:br>
              <a:rPr lang="it-IT" altLang="it-IT" dirty="0"/>
            </a:br>
            <a:endParaRPr lang="it-IT" altLang="it-IT" dirty="0"/>
          </a:p>
        </p:txBody>
      </p:sp>
      <p:sp>
        <p:nvSpPr>
          <p:cNvPr id="4099" name="Segnaposto contenuto 2"/>
          <p:cNvSpPr>
            <a:spLocks noGrp="1"/>
          </p:cNvSpPr>
          <p:nvPr>
            <p:ph idx="1"/>
          </p:nvPr>
        </p:nvSpPr>
        <p:spPr>
          <a:xfrm>
            <a:off x="283029" y="805543"/>
            <a:ext cx="7859485" cy="4142695"/>
          </a:xfrm>
        </p:spPr>
        <p:txBody>
          <a:bodyPr>
            <a:normAutofit fontScale="92500" lnSpcReduction="20000"/>
          </a:bodyPr>
          <a:lstStyle/>
          <a:p>
            <a:pPr algn="just">
              <a:defRPr/>
            </a:pPr>
            <a:endParaRPr lang="it-IT" altLang="it-IT" sz="18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Le  fiabe parlano  dell’universalità dei sentimenti:</a:t>
            </a:r>
          </a:p>
          <a:p>
            <a:pPr marL="0" indent="0" algn="just">
              <a:buNone/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amore, gelosia e rivalità tra fratelli, paura di crescere, abbandono, bisogno di essere amato, paura di non essere considerato, solitudine, dolore, cattiveria, invidia, morte  ma anche di amore, </a:t>
            </a:r>
            <a:r>
              <a:rPr lang="it-IT" altLang="it-IT" sz="1800" dirty="0" err="1">
                <a:solidFill>
                  <a:srgbClr val="002060"/>
                </a:solidFill>
              </a:rPr>
              <a:t>fedelta’</a:t>
            </a:r>
            <a:r>
              <a:rPr lang="it-IT" altLang="it-IT" sz="1800" dirty="0">
                <a:solidFill>
                  <a:srgbClr val="002060"/>
                </a:solidFill>
              </a:rPr>
              <a:t>, bellezza.</a:t>
            </a:r>
          </a:p>
          <a:p>
            <a:pPr marL="0" indent="0" algn="just">
              <a:buNone/>
              <a:defRPr/>
            </a:pPr>
            <a:endParaRPr lang="it-IT" altLang="it-IT" sz="1800" dirty="0">
              <a:solidFill>
                <a:srgbClr val="002060"/>
              </a:solidFill>
            </a:endParaRPr>
          </a:p>
          <a:p>
            <a:pPr marL="255985" indent="-255985"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Le fiabe parlano di  </a:t>
            </a:r>
            <a:r>
              <a:rPr lang="it-IT" altLang="it-IT" sz="1800" dirty="0">
                <a:solidFill>
                  <a:srgbClr val="000099"/>
                </a:solidFill>
              </a:rPr>
              <a:t>identità, </a:t>
            </a:r>
            <a:r>
              <a:rPr lang="it-IT" altLang="it-IT" sz="1800" dirty="0">
                <a:solidFill>
                  <a:srgbClr val="002060"/>
                </a:solidFill>
              </a:rPr>
              <a:t>p</a:t>
            </a:r>
            <a:r>
              <a:rPr lang="en-US" altLang="it-IT" sz="1800" dirty="0" err="1">
                <a:solidFill>
                  <a:srgbClr val="002060"/>
                </a:solidFill>
              </a:rPr>
              <a:t>regiudizi</a:t>
            </a:r>
            <a:r>
              <a:rPr lang="en-US" altLang="it-IT" sz="1800" dirty="0">
                <a:solidFill>
                  <a:srgbClr val="002060"/>
                </a:solidFill>
              </a:rPr>
              <a:t>, </a:t>
            </a:r>
            <a:r>
              <a:rPr lang="it-IT" altLang="it-IT" sz="1800" dirty="0">
                <a:solidFill>
                  <a:srgbClr val="000099"/>
                </a:solidFill>
              </a:rPr>
              <a:t>valori,  modelli di comportamento, u</a:t>
            </a:r>
            <a:r>
              <a:rPr lang="it-IT" altLang="it-IT" sz="1800" dirty="0">
                <a:solidFill>
                  <a:srgbClr val="002060"/>
                </a:solidFill>
              </a:rPr>
              <a:t>niversalità dei caratteri umani. </a:t>
            </a:r>
          </a:p>
          <a:p>
            <a:pPr marL="255985" indent="-255985"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endParaRPr lang="it-IT" altLang="it-IT" sz="1800" dirty="0">
              <a:solidFill>
                <a:srgbClr val="002060"/>
              </a:solidFill>
            </a:endParaRPr>
          </a:p>
          <a:p>
            <a:pPr marL="255985" indent="-255985"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 Le fiabe fanno capire  che gli ostacoli vanno superati, che non bisogna perdersi d’animo, che non bisogna fermarsi alle apparenze.</a:t>
            </a:r>
          </a:p>
          <a:p>
            <a:pPr marL="255985" indent="-255985"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endParaRPr lang="it-IT" altLang="it-IT" sz="1800" dirty="0">
              <a:solidFill>
                <a:srgbClr val="002060"/>
              </a:solidFill>
            </a:endParaRPr>
          </a:p>
          <a:p>
            <a:pPr marL="255985" indent="-255985"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 Le fiabe fanno capire le differenze tra il bene e il male, il giusto e lo sbagliato, il buono, il cattivo…..</a:t>
            </a:r>
          </a:p>
          <a:p>
            <a:pPr marL="255985" indent="-255985"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endParaRPr lang="it-IT" altLang="it-IT" sz="1800" dirty="0">
              <a:solidFill>
                <a:srgbClr val="002060"/>
              </a:solidFill>
            </a:endParaRPr>
          </a:p>
          <a:p>
            <a:pPr marL="0" indent="0">
              <a:buNone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r>
              <a:rPr lang="it-IT" sz="1800" dirty="0">
                <a:solidFill>
                  <a:srgbClr val="002060"/>
                </a:solidFill>
              </a:rPr>
              <a:t>.</a:t>
            </a:r>
          </a:p>
          <a:p>
            <a:pPr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endParaRPr lang="it-IT" sz="1500" b="1" dirty="0">
              <a:solidFill>
                <a:srgbClr val="002060"/>
              </a:solidFill>
            </a:endParaRPr>
          </a:p>
          <a:p>
            <a:pPr marL="0" indent="0">
              <a:buNone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endParaRPr lang="it-IT" altLang="it-IT" sz="1500" b="1" dirty="0">
              <a:solidFill>
                <a:srgbClr val="002060"/>
              </a:solidFill>
            </a:endParaRPr>
          </a:p>
          <a:p>
            <a:pPr marL="0" indent="0">
              <a:buNone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  <a:defRPr/>
            </a:pPr>
            <a:endParaRPr lang="it-IT" altLang="it-IT" sz="1500" b="1" dirty="0">
              <a:solidFill>
                <a:srgbClr val="002060"/>
              </a:solidFill>
            </a:endParaRPr>
          </a:p>
          <a:p>
            <a:pPr marL="0" indent="0" algn="just">
              <a:buNone/>
              <a:defRPr/>
            </a:pPr>
            <a:endParaRPr lang="it-IT" altLang="it-IT" sz="1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162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969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58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868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100" b="1" dirty="0">
                <a:solidFill>
                  <a:srgbClr val="C00000"/>
                </a:solidFill>
              </a:rPr>
              <a:t>Alcune sollecitazioni per una valutazione della dimensione interculturale nei testi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30628" y="1063228"/>
            <a:ext cx="7527471" cy="3506743"/>
          </a:xfrm>
        </p:spPr>
        <p:txBody>
          <a:bodyPr>
            <a:normAutofit fontScale="92500" lnSpcReduction="10000"/>
          </a:bodyPr>
          <a:lstStyle/>
          <a:p>
            <a:endParaRPr lang="it-IT" sz="1500" b="1" dirty="0">
              <a:solidFill>
                <a:srgbClr val="002060"/>
              </a:solidFill>
            </a:endParaRPr>
          </a:p>
          <a:p>
            <a:r>
              <a:rPr lang="it-IT" sz="1500" b="1" dirty="0">
                <a:solidFill>
                  <a:srgbClr val="002060"/>
                </a:solidFill>
              </a:rPr>
              <a:t> </a:t>
            </a:r>
            <a:r>
              <a:rPr lang="it-IT" sz="1800" dirty="0">
                <a:solidFill>
                  <a:srgbClr val="002060"/>
                </a:solidFill>
              </a:rPr>
              <a:t>Sollecita allo spostamento del punto di vista?</a:t>
            </a:r>
          </a:p>
          <a:p>
            <a:r>
              <a:rPr lang="it-IT" sz="1800" dirty="0">
                <a:solidFill>
                  <a:srgbClr val="002060"/>
                </a:solidFill>
              </a:rPr>
              <a:t> Promuove lo spiazzamento cognitivo?</a:t>
            </a:r>
          </a:p>
          <a:p>
            <a:pPr lvl="0"/>
            <a:r>
              <a:rPr lang="it-IT" sz="1800" dirty="0">
                <a:solidFill>
                  <a:srgbClr val="002060"/>
                </a:solidFill>
              </a:rPr>
              <a:t> Arricchisce le conoscenze e sollecita ad approfondire?</a:t>
            </a:r>
          </a:p>
          <a:p>
            <a:r>
              <a:rPr lang="it-IT" sz="1800" dirty="0">
                <a:solidFill>
                  <a:srgbClr val="002060"/>
                </a:solidFill>
              </a:rPr>
              <a:t>Fa cogliere somiglianze e  differenze?</a:t>
            </a:r>
          </a:p>
          <a:p>
            <a:r>
              <a:rPr lang="it-IT" sz="1800" dirty="0">
                <a:solidFill>
                  <a:srgbClr val="002060"/>
                </a:solidFill>
              </a:rPr>
              <a:t>Promuove il pensiero ipotetico, divergente e creativo?</a:t>
            </a:r>
          </a:p>
          <a:p>
            <a:pPr lvl="0"/>
            <a:r>
              <a:rPr lang="it-IT" sz="1800" dirty="0">
                <a:solidFill>
                  <a:srgbClr val="002060"/>
                </a:solidFill>
              </a:rPr>
              <a:t>Sollecita confronti?</a:t>
            </a:r>
          </a:p>
          <a:p>
            <a:r>
              <a:rPr lang="it-IT" sz="1800" dirty="0">
                <a:solidFill>
                  <a:srgbClr val="002060"/>
                </a:solidFill>
              </a:rPr>
              <a:t>Sa mostrare la diversità nell’uniformità e la somiglianza attraverso confini apparentemente insuperabili ?</a:t>
            </a:r>
          </a:p>
          <a:p>
            <a:r>
              <a:rPr lang="it-IT" sz="1800" dirty="0">
                <a:solidFill>
                  <a:srgbClr val="002060"/>
                </a:solidFill>
              </a:rPr>
              <a:t>Sollecita la </a:t>
            </a:r>
            <a:r>
              <a:rPr lang="it-IT" sz="1800" dirty="0" err="1">
                <a:solidFill>
                  <a:srgbClr val="002060"/>
                </a:solidFill>
              </a:rPr>
              <a:t>problematizzazione</a:t>
            </a:r>
            <a:r>
              <a:rPr lang="it-IT" sz="1800" dirty="0">
                <a:solidFill>
                  <a:srgbClr val="002060"/>
                </a:solidFill>
              </a:rPr>
              <a:t>? </a:t>
            </a:r>
          </a:p>
          <a:p>
            <a:pPr lvl="0"/>
            <a:r>
              <a:rPr lang="it-IT" sz="1800" dirty="0">
                <a:solidFill>
                  <a:srgbClr val="002060"/>
                </a:solidFill>
              </a:rPr>
              <a:t>Sollecita riflessioni su di sé a partire dal tema proposto?</a:t>
            </a:r>
          </a:p>
          <a:p>
            <a:pPr lvl="0"/>
            <a:r>
              <a:rPr lang="it-IT" sz="1700" dirty="0">
                <a:solidFill>
                  <a:srgbClr val="002060"/>
                </a:solidFill>
              </a:rPr>
              <a:t>………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0092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                 </a:t>
            </a:r>
            <a:r>
              <a:rPr lang="it-IT" dirty="0">
                <a:solidFill>
                  <a:srgbClr val="C00000"/>
                </a:solidFill>
                <a:hlinkClick r:id="rId2" action="ppaction://hlinkfile"/>
              </a:rPr>
              <a:t>Scheda</a:t>
            </a:r>
            <a:r>
              <a:rPr lang="it-IT" dirty="0">
                <a:hlinkClick r:id="rId2" action="ppaction://hlinkfile"/>
              </a:rPr>
              <a:t> analisi </a:t>
            </a:r>
            <a:r>
              <a:rPr lang="it-IT" dirty="0">
                <a:solidFill>
                  <a:srgbClr val="C00000"/>
                </a:solidFill>
              </a:rPr>
              <a:t>testi</a:t>
            </a:r>
          </a:p>
        </p:txBody>
      </p:sp>
    </p:spTree>
    <p:extLst>
      <p:ext uri="{BB962C8B-B14F-4D97-AF65-F5344CB8AC3E}">
        <p14:creationId xmlns:p14="http://schemas.microsoft.com/office/powerpoint/2010/main" val="247781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000" b="1">
                <a:solidFill>
                  <a:srgbClr val="FF3300"/>
                </a:solidFill>
              </a:rPr>
              <a:t>Bibliografia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9" y="897732"/>
            <a:ext cx="7527471" cy="4050506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it-IT" altLang="it-IT" sz="1500" dirty="0" err="1">
                <a:solidFill>
                  <a:srgbClr val="002060"/>
                </a:solidFill>
              </a:rPr>
              <a:t>Beffa,S</a:t>
            </a:r>
            <a:r>
              <a:rPr lang="it-IT" altLang="it-IT" sz="1500" dirty="0">
                <a:solidFill>
                  <a:srgbClr val="002060"/>
                </a:solidFill>
              </a:rPr>
              <a:t>., </a:t>
            </a:r>
            <a:r>
              <a:rPr lang="it-IT" altLang="it-IT" sz="1500" i="1" dirty="0">
                <a:solidFill>
                  <a:srgbClr val="002060"/>
                </a:solidFill>
              </a:rPr>
              <a:t>Fiabe </a:t>
            </a:r>
            <a:r>
              <a:rPr lang="it-IT" altLang="it-IT" sz="1500" i="1" dirty="0" err="1">
                <a:solidFill>
                  <a:srgbClr val="002060"/>
                </a:solidFill>
              </a:rPr>
              <a:t>randage</a:t>
            </a:r>
            <a:r>
              <a:rPr lang="it-IT" altLang="it-IT" sz="1500" dirty="0">
                <a:solidFill>
                  <a:srgbClr val="002060"/>
                </a:solidFill>
              </a:rPr>
              <a:t>: </a:t>
            </a:r>
            <a:r>
              <a:rPr lang="it-IT" altLang="it-IT" sz="1500" dirty="0" err="1">
                <a:solidFill>
                  <a:srgbClr val="002060"/>
                </a:solidFill>
              </a:rPr>
              <a:t>Giufà</a:t>
            </a:r>
            <a:r>
              <a:rPr lang="it-IT" altLang="it-IT" sz="1500" dirty="0">
                <a:solidFill>
                  <a:srgbClr val="002060"/>
                </a:solidFill>
              </a:rPr>
              <a:t>, Cenerentola e gli altri vagabondi, Provincia di Mantova 2009Bettelheim B. </a:t>
            </a:r>
            <a:r>
              <a:rPr lang="it-IT" altLang="it-IT" sz="1500" i="1" dirty="0">
                <a:solidFill>
                  <a:srgbClr val="002060"/>
                </a:solidFill>
              </a:rPr>
              <a:t>Il mondo incantato, </a:t>
            </a:r>
            <a:r>
              <a:rPr lang="it-IT" altLang="it-IT" sz="1500" dirty="0">
                <a:solidFill>
                  <a:srgbClr val="002060"/>
                </a:solidFill>
              </a:rPr>
              <a:t>Feltrinelli, 1977</a:t>
            </a:r>
          </a:p>
          <a:p>
            <a:pPr>
              <a:buFontTx/>
              <a:buNone/>
            </a:pPr>
            <a:r>
              <a:rPr lang="it-IT" altLang="it-IT" sz="1500" dirty="0" err="1">
                <a:solidFill>
                  <a:srgbClr val="002060"/>
                </a:solidFill>
              </a:rPr>
              <a:t>Bettelheim</a:t>
            </a:r>
            <a:r>
              <a:rPr lang="it-IT" altLang="it-IT" sz="1500" dirty="0">
                <a:solidFill>
                  <a:srgbClr val="002060"/>
                </a:solidFill>
              </a:rPr>
              <a:t> B. </a:t>
            </a:r>
            <a:r>
              <a:rPr lang="it-IT" altLang="it-IT" sz="1500" i="1" dirty="0">
                <a:solidFill>
                  <a:srgbClr val="002060"/>
                </a:solidFill>
              </a:rPr>
              <a:t>Il mondo incantato, </a:t>
            </a:r>
            <a:r>
              <a:rPr lang="it-IT" altLang="it-IT" sz="1500" dirty="0">
                <a:solidFill>
                  <a:srgbClr val="002060"/>
                </a:solidFill>
              </a:rPr>
              <a:t>Feltrinelli, 1977</a:t>
            </a:r>
          </a:p>
          <a:p>
            <a:pPr>
              <a:buFontTx/>
              <a:buNone/>
            </a:pPr>
            <a:r>
              <a:rPr lang="it-IT" altLang="it-IT" sz="1500" dirty="0">
                <a:solidFill>
                  <a:srgbClr val="002060"/>
                </a:solidFill>
              </a:rPr>
              <a:t>Favaro G., </a:t>
            </a:r>
            <a:r>
              <a:rPr lang="it-IT" altLang="it-IT" sz="1500" i="1" dirty="0">
                <a:solidFill>
                  <a:srgbClr val="002060"/>
                </a:solidFill>
              </a:rPr>
              <a:t>I bambini della nostalgia</a:t>
            </a:r>
            <a:r>
              <a:rPr lang="it-IT" altLang="it-IT" sz="1500" dirty="0">
                <a:solidFill>
                  <a:srgbClr val="002060"/>
                </a:solidFill>
              </a:rPr>
              <a:t>, Mondadori,1993</a:t>
            </a:r>
          </a:p>
          <a:p>
            <a:pPr>
              <a:buFontTx/>
              <a:buNone/>
            </a:pPr>
            <a:r>
              <a:rPr lang="it-IT" altLang="it-IT" sz="1500" dirty="0">
                <a:solidFill>
                  <a:srgbClr val="002060"/>
                </a:solidFill>
              </a:rPr>
              <a:t>Fox M., </a:t>
            </a:r>
            <a:r>
              <a:rPr lang="it-IT" altLang="it-IT" sz="1500" i="1" dirty="0">
                <a:solidFill>
                  <a:srgbClr val="002060"/>
                </a:solidFill>
              </a:rPr>
              <a:t>Baby prodigio. I miracoli della lettura ad alta </a:t>
            </a:r>
            <a:r>
              <a:rPr lang="it-IT" altLang="it-IT" sz="1500" i="1" dirty="0" err="1">
                <a:solidFill>
                  <a:srgbClr val="002060"/>
                </a:solidFill>
              </a:rPr>
              <a:t>voce</a:t>
            </a:r>
            <a:r>
              <a:rPr lang="it-IT" altLang="it-IT" sz="1500" dirty="0" err="1">
                <a:solidFill>
                  <a:srgbClr val="002060"/>
                </a:solidFill>
              </a:rPr>
              <a:t>,Il</a:t>
            </a:r>
            <a:r>
              <a:rPr lang="it-IT" altLang="it-IT" sz="1500" dirty="0">
                <a:solidFill>
                  <a:srgbClr val="002060"/>
                </a:solidFill>
              </a:rPr>
              <a:t> Castoro, 2011</a:t>
            </a:r>
          </a:p>
          <a:p>
            <a:pPr>
              <a:buFontTx/>
              <a:buNone/>
            </a:pPr>
            <a:r>
              <a:rPr lang="it-IT" altLang="it-IT" sz="1500" dirty="0" err="1">
                <a:solidFill>
                  <a:srgbClr val="002060"/>
                </a:solidFill>
              </a:rPr>
              <a:t>Lessana,G</a:t>
            </a:r>
            <a:r>
              <a:rPr lang="it-IT" altLang="it-IT" sz="1500" dirty="0">
                <a:solidFill>
                  <a:srgbClr val="002060"/>
                </a:solidFill>
              </a:rPr>
              <a:t>., </a:t>
            </a:r>
            <a:r>
              <a:rPr lang="it-IT" altLang="it-IT" sz="1500" i="1" dirty="0">
                <a:solidFill>
                  <a:srgbClr val="002060"/>
                </a:solidFill>
              </a:rPr>
              <a:t>Mille e una fiaba per diventare grandi</a:t>
            </a:r>
            <a:r>
              <a:rPr lang="it-IT" altLang="it-IT" sz="1500" dirty="0">
                <a:solidFill>
                  <a:srgbClr val="002060"/>
                </a:solidFill>
              </a:rPr>
              <a:t>, in Popoli, dicembre  2011</a:t>
            </a:r>
          </a:p>
          <a:p>
            <a:pPr>
              <a:buFontTx/>
              <a:buNone/>
            </a:pPr>
            <a:r>
              <a:rPr lang="it-IT" altLang="it-IT" sz="1500" dirty="0" err="1">
                <a:solidFill>
                  <a:srgbClr val="002060"/>
                </a:solidFill>
              </a:rPr>
              <a:t>Merletti,R</a:t>
            </a:r>
            <a:r>
              <a:rPr lang="it-IT" altLang="it-IT" sz="1500" dirty="0">
                <a:solidFill>
                  <a:srgbClr val="002060"/>
                </a:solidFill>
              </a:rPr>
              <a:t>., </a:t>
            </a:r>
            <a:r>
              <a:rPr lang="it-IT" altLang="it-IT" sz="1500" dirty="0" err="1">
                <a:solidFill>
                  <a:srgbClr val="002060"/>
                </a:solidFill>
              </a:rPr>
              <a:t>Paladin</a:t>
            </a:r>
            <a:r>
              <a:rPr lang="it-IT" altLang="it-IT" sz="1500" dirty="0">
                <a:solidFill>
                  <a:srgbClr val="002060"/>
                </a:solidFill>
              </a:rPr>
              <a:t> L., </a:t>
            </a:r>
            <a:r>
              <a:rPr lang="it-IT" altLang="it-IT" sz="1500" i="1" dirty="0">
                <a:solidFill>
                  <a:srgbClr val="002060"/>
                </a:solidFill>
              </a:rPr>
              <a:t>Libro fammi grande. Leggere nell’infanzia,</a:t>
            </a:r>
            <a:r>
              <a:rPr lang="it-IT" altLang="it-IT" sz="1500" dirty="0">
                <a:solidFill>
                  <a:srgbClr val="002060"/>
                </a:solidFill>
              </a:rPr>
              <a:t> </a:t>
            </a:r>
            <a:r>
              <a:rPr lang="it-IT" altLang="it-IT" sz="1500" dirty="0" err="1">
                <a:solidFill>
                  <a:srgbClr val="002060"/>
                </a:solidFill>
              </a:rPr>
              <a:t>Idest</a:t>
            </a:r>
            <a:r>
              <a:rPr lang="it-IT" altLang="it-IT" sz="1500" dirty="0">
                <a:solidFill>
                  <a:srgbClr val="002060"/>
                </a:solidFill>
              </a:rPr>
              <a:t>, 2013</a:t>
            </a:r>
          </a:p>
          <a:p>
            <a:pPr>
              <a:buFontTx/>
              <a:buNone/>
            </a:pPr>
            <a:r>
              <a:rPr lang="it-IT" altLang="it-IT" sz="1500" dirty="0" err="1">
                <a:solidFill>
                  <a:srgbClr val="002060"/>
                </a:solidFill>
              </a:rPr>
              <a:t>Ongini</a:t>
            </a:r>
            <a:r>
              <a:rPr lang="it-IT" altLang="it-IT" sz="1500" dirty="0">
                <a:solidFill>
                  <a:srgbClr val="002060"/>
                </a:solidFill>
              </a:rPr>
              <a:t> V., </a:t>
            </a:r>
            <a:r>
              <a:rPr lang="it-IT" altLang="it-IT" sz="1500" dirty="0" err="1">
                <a:solidFill>
                  <a:srgbClr val="002060"/>
                </a:solidFill>
              </a:rPr>
              <a:t>Carrer</a:t>
            </a:r>
            <a:r>
              <a:rPr lang="it-IT" altLang="it-IT" sz="1500" dirty="0">
                <a:solidFill>
                  <a:srgbClr val="002060"/>
                </a:solidFill>
              </a:rPr>
              <a:t> C., </a:t>
            </a:r>
            <a:r>
              <a:rPr lang="it-IT" altLang="it-IT" sz="1500" i="1" dirty="0">
                <a:solidFill>
                  <a:srgbClr val="002060"/>
                </a:solidFill>
              </a:rPr>
              <a:t>Le altre cenerentole</a:t>
            </a:r>
            <a:r>
              <a:rPr lang="it-IT" altLang="it-IT" sz="1500" dirty="0">
                <a:solidFill>
                  <a:srgbClr val="002060"/>
                </a:solidFill>
              </a:rPr>
              <a:t>. </a:t>
            </a:r>
            <a:r>
              <a:rPr lang="it-IT" altLang="it-IT" sz="1500" i="1" dirty="0">
                <a:solidFill>
                  <a:srgbClr val="002060"/>
                </a:solidFill>
              </a:rPr>
              <a:t>Il giro del mondo in 80 scarpe</a:t>
            </a:r>
            <a:r>
              <a:rPr lang="it-IT" altLang="it-IT" sz="1500" dirty="0">
                <a:solidFill>
                  <a:srgbClr val="002060"/>
                </a:solidFill>
              </a:rPr>
              <a:t>, </a:t>
            </a:r>
            <a:r>
              <a:rPr lang="it-IT" altLang="it-IT" sz="1500" dirty="0" err="1">
                <a:solidFill>
                  <a:srgbClr val="002060"/>
                </a:solidFill>
              </a:rPr>
              <a:t>Sinnos</a:t>
            </a:r>
            <a:r>
              <a:rPr lang="it-IT" altLang="it-IT" sz="1500" dirty="0">
                <a:solidFill>
                  <a:srgbClr val="002060"/>
                </a:solidFill>
              </a:rPr>
              <a:t> 2009</a:t>
            </a:r>
          </a:p>
          <a:p>
            <a:pPr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it-IT" altLang="it-IT" sz="1500" dirty="0">
                <a:solidFill>
                  <a:srgbClr val="002060"/>
                </a:solidFill>
              </a:rPr>
              <a:t>http://www.paroledautore.net/fiabe/classiche/</a:t>
            </a:r>
            <a:r>
              <a:rPr lang="it-IT" altLang="it-IT" sz="1500" dirty="0" err="1">
                <a:solidFill>
                  <a:srgbClr val="002060"/>
                </a:solidFill>
              </a:rPr>
              <a:t>jacobs</a:t>
            </a:r>
            <a:r>
              <a:rPr lang="it-IT" altLang="it-IT" sz="1500" dirty="0">
                <a:solidFill>
                  <a:srgbClr val="002060"/>
                </a:solidFill>
              </a:rPr>
              <a:t>/</a:t>
            </a:r>
            <a:r>
              <a:rPr lang="it-IT" altLang="it-IT" sz="1500" dirty="0" err="1">
                <a:solidFill>
                  <a:srgbClr val="002060"/>
                </a:solidFill>
              </a:rPr>
              <a:t>giacca_giunchi</a:t>
            </a:r>
            <a:r>
              <a:rPr lang="it-IT" altLang="it-IT" sz="1500" dirty="0">
                <a:solidFill>
                  <a:srgbClr val="002060"/>
                </a:solidFill>
              </a:rPr>
              <a:t>. </a:t>
            </a:r>
          </a:p>
          <a:p>
            <a:pPr>
              <a:buFontTx/>
              <a:buNone/>
            </a:pPr>
            <a:endParaRPr lang="it-IT" altLang="it-IT" sz="18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it-IT" altLang="it-IT" sz="18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it-IT" altLang="it-IT" sz="18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it-IT" altLang="it-IT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347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1331119" y="239733"/>
            <a:ext cx="696753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350" b="1" dirty="0">
                <a:solidFill>
                  <a:schemeClr val="accent2"/>
                </a:solidFill>
              </a:rPr>
              <a:t>Bibliografia </a:t>
            </a:r>
          </a:p>
          <a:p>
            <a:pPr algn="ctr" eaLnBrk="1" hangingPunct="1"/>
            <a:r>
              <a:rPr lang="it-IT" altLang="it-IT" sz="1350" b="1" dirty="0">
                <a:solidFill>
                  <a:schemeClr val="accent2"/>
                </a:solidFill>
              </a:rPr>
              <a:t>Libri (interculturali) per bambini</a:t>
            </a:r>
            <a:r>
              <a:rPr lang="it-IT" altLang="it-IT" sz="1350" dirty="0">
                <a:solidFill>
                  <a:schemeClr val="accent2"/>
                </a:solidFill>
              </a:rPr>
              <a:t> </a:t>
            </a:r>
          </a:p>
          <a:p>
            <a:pPr algn="ctr" eaLnBrk="1" hangingPunct="1"/>
            <a:endParaRPr lang="it-IT" altLang="it-IT" sz="1350" dirty="0">
              <a:solidFill>
                <a:schemeClr val="accent2"/>
              </a:solidFill>
            </a:endParaRPr>
          </a:p>
          <a:p>
            <a:pPr eaLnBrk="1" hangingPunct="1"/>
            <a:r>
              <a:rPr lang="it-IT" altLang="it-IT" sz="1350" dirty="0" err="1">
                <a:solidFill>
                  <a:srgbClr val="002060"/>
                </a:solidFill>
              </a:rPr>
              <a:t>Jon</a:t>
            </a:r>
            <a:r>
              <a:rPr lang="it-IT" altLang="it-IT" sz="1350" dirty="0">
                <a:solidFill>
                  <a:srgbClr val="002060"/>
                </a:solidFill>
              </a:rPr>
              <a:t> </a:t>
            </a:r>
            <a:r>
              <a:rPr lang="it-IT" altLang="it-IT" sz="1350" dirty="0" err="1">
                <a:solidFill>
                  <a:srgbClr val="002060"/>
                </a:solidFill>
              </a:rPr>
              <a:t>Scienszka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La vera storia dei tre porcellini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dirty="0" err="1">
                <a:solidFill>
                  <a:srgbClr val="002060"/>
                </a:solidFill>
              </a:rPr>
              <a:t>Zoolibri</a:t>
            </a:r>
            <a:r>
              <a:rPr lang="it-IT" altLang="it-IT" sz="1350" dirty="0">
                <a:solidFill>
                  <a:srgbClr val="002060"/>
                </a:solidFill>
              </a:rPr>
              <a:t> 2004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Mario </a:t>
            </a:r>
            <a:r>
              <a:rPr lang="it-IT" altLang="it-IT" sz="1350" dirty="0" err="1">
                <a:solidFill>
                  <a:srgbClr val="002060"/>
                </a:solidFill>
              </a:rPr>
              <a:t>Ramos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Sono io il più forte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dirty="0" err="1">
                <a:solidFill>
                  <a:srgbClr val="002060"/>
                </a:solidFill>
              </a:rPr>
              <a:t>Babalibri</a:t>
            </a:r>
            <a:r>
              <a:rPr lang="it-IT" altLang="it-IT" sz="1350" dirty="0">
                <a:solidFill>
                  <a:srgbClr val="002060"/>
                </a:solidFill>
              </a:rPr>
              <a:t>, Milano 2002</a:t>
            </a:r>
          </a:p>
          <a:p>
            <a:pPr eaLnBrk="1" hangingPunct="1"/>
            <a:r>
              <a:rPr lang="it-IT" altLang="it-IT" sz="1350" dirty="0" err="1">
                <a:solidFill>
                  <a:srgbClr val="002060"/>
                </a:solidFill>
              </a:rPr>
              <a:t>Yuichi</a:t>
            </a:r>
            <a:r>
              <a:rPr lang="it-IT" altLang="it-IT" sz="1350" dirty="0">
                <a:solidFill>
                  <a:srgbClr val="002060"/>
                </a:solidFill>
              </a:rPr>
              <a:t> </a:t>
            </a:r>
            <a:r>
              <a:rPr lang="it-IT" altLang="it-IT" sz="1350" dirty="0" err="1">
                <a:solidFill>
                  <a:srgbClr val="002060"/>
                </a:solidFill>
              </a:rPr>
              <a:t>Kimura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In una notte di temporale</a:t>
            </a:r>
            <a:r>
              <a:rPr lang="it-IT" altLang="it-IT" sz="1350" dirty="0">
                <a:solidFill>
                  <a:srgbClr val="002060"/>
                </a:solidFill>
              </a:rPr>
              <a:t>, Solani Editore, 1998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Antonella Abbatiello, </a:t>
            </a:r>
            <a:r>
              <a:rPr lang="it-IT" altLang="it-IT" sz="1350" i="1" dirty="0">
                <a:solidFill>
                  <a:srgbClr val="002060"/>
                </a:solidFill>
              </a:rPr>
              <a:t>La cosa più importante</a:t>
            </a:r>
            <a:r>
              <a:rPr lang="it-IT" altLang="it-IT" sz="1350" dirty="0">
                <a:solidFill>
                  <a:srgbClr val="002060"/>
                </a:solidFill>
              </a:rPr>
              <a:t>, Patatrac, Firenze 1998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Philippe </a:t>
            </a:r>
            <a:r>
              <a:rPr lang="it-IT" altLang="it-IT" sz="1350" dirty="0" err="1">
                <a:solidFill>
                  <a:srgbClr val="002060"/>
                </a:solidFill>
              </a:rPr>
              <a:t>Corentin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Papà!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dirty="0" err="1">
                <a:solidFill>
                  <a:srgbClr val="002060"/>
                </a:solidFill>
              </a:rPr>
              <a:t>Babalibri</a:t>
            </a:r>
            <a:r>
              <a:rPr lang="it-IT" altLang="it-IT" sz="1350" dirty="0">
                <a:solidFill>
                  <a:srgbClr val="002060"/>
                </a:solidFill>
              </a:rPr>
              <a:t>, collana I piccoli libri di </a:t>
            </a:r>
            <a:r>
              <a:rPr lang="it-IT" altLang="it-IT" sz="1350" dirty="0" err="1">
                <a:solidFill>
                  <a:srgbClr val="002060"/>
                </a:solidFill>
              </a:rPr>
              <a:t>Babalibri</a:t>
            </a:r>
            <a:r>
              <a:rPr lang="it-IT" altLang="it-IT" sz="1350" dirty="0">
                <a:solidFill>
                  <a:srgbClr val="002060"/>
                </a:solidFill>
              </a:rPr>
              <a:t>, Milano 1999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Leo Linoni, </a:t>
            </a:r>
            <a:r>
              <a:rPr lang="it-IT" altLang="it-IT" sz="1350" i="1" dirty="0">
                <a:solidFill>
                  <a:srgbClr val="002060"/>
                </a:solidFill>
              </a:rPr>
              <a:t>Piccolo blu e piccolo giallo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dirty="0" err="1">
                <a:solidFill>
                  <a:srgbClr val="002060"/>
                </a:solidFill>
              </a:rPr>
              <a:t>Babalibri</a:t>
            </a:r>
            <a:r>
              <a:rPr lang="it-IT" altLang="it-IT" sz="1350" dirty="0">
                <a:solidFill>
                  <a:srgbClr val="002060"/>
                </a:solidFill>
              </a:rPr>
              <a:t>, Milano 2002</a:t>
            </a:r>
          </a:p>
          <a:p>
            <a:pPr eaLnBrk="1" hangingPunct="1"/>
            <a:r>
              <a:rPr lang="it-IT" altLang="it-IT" sz="1350" dirty="0" err="1">
                <a:solidFill>
                  <a:srgbClr val="002060"/>
                </a:solidFill>
              </a:rPr>
              <a:t>WillisJeanne</a:t>
            </a:r>
            <a:r>
              <a:rPr lang="it-IT" altLang="it-IT" sz="1350" dirty="0">
                <a:solidFill>
                  <a:srgbClr val="002060"/>
                </a:solidFill>
              </a:rPr>
              <a:t> </a:t>
            </a:r>
            <a:r>
              <a:rPr lang="it-IT" altLang="it-IT" sz="1350" dirty="0" err="1">
                <a:solidFill>
                  <a:srgbClr val="002060"/>
                </a:solidFill>
              </a:rPr>
              <a:t>Ross</a:t>
            </a:r>
            <a:r>
              <a:rPr lang="it-IT" altLang="it-IT" sz="1350" dirty="0">
                <a:solidFill>
                  <a:srgbClr val="002060"/>
                </a:solidFill>
              </a:rPr>
              <a:t> Tony, </a:t>
            </a:r>
            <a:r>
              <a:rPr lang="it-IT" altLang="it-IT" sz="1350" i="1" dirty="0">
                <a:solidFill>
                  <a:srgbClr val="002060"/>
                </a:solidFill>
              </a:rPr>
              <a:t>Gisella </a:t>
            </a:r>
            <a:r>
              <a:rPr lang="it-IT" altLang="it-IT" sz="1350" i="1" dirty="0" err="1">
                <a:solidFill>
                  <a:srgbClr val="002060"/>
                </a:solidFill>
              </a:rPr>
              <a:t>pipistrella</a:t>
            </a:r>
            <a:r>
              <a:rPr lang="it-IT" altLang="it-IT" sz="1350" dirty="0">
                <a:solidFill>
                  <a:srgbClr val="002060"/>
                </a:solidFill>
              </a:rPr>
              <a:t>, Edizioni Il Castoro 2007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Lionel Le </a:t>
            </a:r>
            <a:r>
              <a:rPr lang="it-IT" altLang="it-IT" sz="1350" dirty="0" err="1">
                <a:solidFill>
                  <a:srgbClr val="002060"/>
                </a:solidFill>
              </a:rPr>
              <a:t>Neouanic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Piccola macchia</a:t>
            </a:r>
            <a:r>
              <a:rPr lang="it-IT" altLang="it-IT" sz="1350" dirty="0">
                <a:solidFill>
                  <a:srgbClr val="002060"/>
                </a:solidFill>
              </a:rPr>
              <a:t>, Giannino </a:t>
            </a:r>
            <a:r>
              <a:rPr lang="it-IT" altLang="it-IT" sz="1350" dirty="0" err="1">
                <a:solidFill>
                  <a:srgbClr val="002060"/>
                </a:solidFill>
              </a:rPr>
              <a:t>Stoppani</a:t>
            </a:r>
            <a:r>
              <a:rPr lang="it-IT" altLang="it-IT" sz="1350" dirty="0">
                <a:solidFill>
                  <a:srgbClr val="002060"/>
                </a:solidFill>
              </a:rPr>
              <a:t> Edizioni, Bologna 2005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Hanna </a:t>
            </a:r>
            <a:r>
              <a:rPr lang="it-IT" altLang="it-IT" sz="1350" dirty="0" err="1">
                <a:solidFill>
                  <a:srgbClr val="002060"/>
                </a:solidFill>
              </a:rPr>
              <a:t>Johansen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Il gufo e l’anatra</a:t>
            </a:r>
            <a:r>
              <a:rPr lang="it-IT" altLang="it-IT" sz="1350" dirty="0">
                <a:solidFill>
                  <a:srgbClr val="002060"/>
                </a:solidFill>
              </a:rPr>
              <a:t>, Rizzoli, Milano 1989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Vivian </a:t>
            </a:r>
            <a:r>
              <a:rPr lang="it-IT" altLang="it-IT" sz="1350" dirty="0" err="1">
                <a:solidFill>
                  <a:srgbClr val="002060"/>
                </a:solidFill>
              </a:rPr>
              <a:t>Lamarque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Mettete subito in disordine!,</a:t>
            </a:r>
            <a:r>
              <a:rPr lang="it-IT" altLang="it-IT" sz="1350" dirty="0">
                <a:solidFill>
                  <a:srgbClr val="002060"/>
                </a:solidFill>
              </a:rPr>
              <a:t> Einaudi Ragazzi, Trieste 2007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Roberto Denti, </a:t>
            </a:r>
            <a:r>
              <a:rPr lang="it-IT" altLang="it-IT" sz="1350" i="1" dirty="0">
                <a:solidFill>
                  <a:srgbClr val="002060"/>
                </a:solidFill>
              </a:rPr>
              <a:t>Orchi, balli e incantesimi</a:t>
            </a:r>
            <a:r>
              <a:rPr lang="it-IT" altLang="it-IT" sz="1350" dirty="0">
                <a:solidFill>
                  <a:srgbClr val="002060"/>
                </a:solidFill>
              </a:rPr>
              <a:t>, Edizioni Piemme, Alessandria 2007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Ingrid </a:t>
            </a:r>
            <a:r>
              <a:rPr lang="it-IT" altLang="it-IT" sz="1350" dirty="0" err="1">
                <a:solidFill>
                  <a:srgbClr val="002060"/>
                </a:solidFill>
              </a:rPr>
              <a:t>Schibert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Strani vicini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dirty="0" err="1">
                <a:solidFill>
                  <a:srgbClr val="002060"/>
                </a:solidFill>
              </a:rPr>
              <a:t>Lemniscat</a:t>
            </a:r>
            <a:r>
              <a:rPr lang="it-IT" altLang="it-IT" sz="1350" dirty="0">
                <a:solidFill>
                  <a:srgbClr val="002060"/>
                </a:solidFill>
              </a:rPr>
              <a:t> 2008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Palma </a:t>
            </a:r>
            <a:r>
              <a:rPr lang="it-IT" altLang="it-IT" sz="1350" dirty="0" err="1">
                <a:solidFill>
                  <a:srgbClr val="002060"/>
                </a:solidFill>
              </a:rPr>
              <a:t>Valdivia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Quelli di sopra e quelli di sotto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dirty="0" err="1">
                <a:solidFill>
                  <a:srgbClr val="002060"/>
                </a:solidFill>
              </a:rPr>
              <a:t>Kalandraka</a:t>
            </a:r>
            <a:r>
              <a:rPr lang="it-IT" altLang="it-IT" sz="1350" dirty="0">
                <a:solidFill>
                  <a:srgbClr val="002060"/>
                </a:solidFill>
              </a:rPr>
              <a:t> Italia, 2009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Agnese </a:t>
            </a:r>
            <a:r>
              <a:rPr lang="it-IT" altLang="it-IT" sz="1350" dirty="0" err="1">
                <a:solidFill>
                  <a:srgbClr val="002060"/>
                </a:solidFill>
              </a:rPr>
              <a:t>Baruzzi</a:t>
            </a:r>
            <a:r>
              <a:rPr lang="it-IT" altLang="it-IT" sz="1350" dirty="0">
                <a:solidFill>
                  <a:srgbClr val="002060"/>
                </a:solidFill>
              </a:rPr>
              <a:t>, Sandro natalizi, </a:t>
            </a:r>
            <a:r>
              <a:rPr lang="it-IT" altLang="it-IT" sz="1350" i="1" dirty="0">
                <a:solidFill>
                  <a:srgbClr val="002060"/>
                </a:solidFill>
              </a:rPr>
              <a:t>La vera storia di Cappuccetto rosso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dirty="0" err="1">
                <a:solidFill>
                  <a:srgbClr val="002060"/>
                </a:solidFill>
              </a:rPr>
              <a:t>IdeeAli</a:t>
            </a:r>
            <a:r>
              <a:rPr lang="it-IT" altLang="it-IT" sz="1350" dirty="0">
                <a:solidFill>
                  <a:srgbClr val="002060"/>
                </a:solidFill>
              </a:rPr>
              <a:t> 2010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Fox </a:t>
            </a:r>
            <a:r>
              <a:rPr lang="it-IT" altLang="it-IT" sz="1350" dirty="0" err="1">
                <a:solidFill>
                  <a:srgbClr val="002060"/>
                </a:solidFill>
              </a:rPr>
              <a:t>Mem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dirty="0" err="1">
                <a:solidFill>
                  <a:srgbClr val="002060"/>
                </a:solidFill>
              </a:rPr>
              <a:t>Oxenbury</a:t>
            </a:r>
            <a:r>
              <a:rPr lang="it-IT" altLang="it-IT" sz="1350" dirty="0">
                <a:solidFill>
                  <a:srgbClr val="002060"/>
                </a:solidFill>
              </a:rPr>
              <a:t> Helen, </a:t>
            </a:r>
            <a:r>
              <a:rPr lang="it-IT" altLang="it-IT" sz="1350" i="1" dirty="0">
                <a:solidFill>
                  <a:srgbClr val="002060"/>
                </a:solidFill>
              </a:rPr>
              <a:t>Dieci dita alle mani, dieci dita ai piedini</a:t>
            </a:r>
            <a:r>
              <a:rPr lang="it-IT" altLang="it-IT" sz="1350" dirty="0">
                <a:solidFill>
                  <a:srgbClr val="002060"/>
                </a:solidFill>
              </a:rPr>
              <a:t>, Il Castoro, Milano 2009</a:t>
            </a:r>
          </a:p>
          <a:p>
            <a:pPr eaLnBrk="1" hangingPunct="1"/>
            <a:r>
              <a:rPr lang="it-IT" altLang="it-IT" sz="1350" dirty="0">
                <a:solidFill>
                  <a:srgbClr val="002060"/>
                </a:solidFill>
              </a:rPr>
              <a:t>Collins </a:t>
            </a:r>
            <a:r>
              <a:rPr lang="it-IT" altLang="it-IT" sz="1350" dirty="0" err="1">
                <a:solidFill>
                  <a:srgbClr val="002060"/>
                </a:solidFill>
              </a:rPr>
              <a:t>Ross</a:t>
            </a:r>
            <a:r>
              <a:rPr lang="it-IT" altLang="it-IT" sz="1350" dirty="0">
                <a:solidFill>
                  <a:srgbClr val="002060"/>
                </a:solidFill>
              </a:rPr>
              <a:t>, </a:t>
            </a:r>
            <a:r>
              <a:rPr lang="it-IT" altLang="it-IT" sz="1350" i="1" dirty="0">
                <a:solidFill>
                  <a:srgbClr val="002060"/>
                </a:solidFill>
              </a:rPr>
              <a:t>Caro Vampi</a:t>
            </a:r>
            <a:r>
              <a:rPr lang="it-IT" altLang="it-IT" sz="1350" dirty="0">
                <a:solidFill>
                  <a:srgbClr val="002060"/>
                </a:solidFill>
              </a:rPr>
              <a:t>, Il Castoro, Milano 2010</a:t>
            </a:r>
          </a:p>
        </p:txBody>
      </p:sp>
    </p:spTree>
    <p:extLst>
      <p:ext uri="{BB962C8B-B14F-4D97-AF65-F5344CB8AC3E}">
        <p14:creationId xmlns:p14="http://schemas.microsoft.com/office/powerpoint/2010/main" val="1561349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03920" y="2802586"/>
            <a:ext cx="3429000" cy="9925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ctr" defTabSz="685800" fontAlgn="base">
              <a:spcAft>
                <a:spcPct val="0"/>
              </a:spcAft>
              <a:defRPr/>
            </a:pPr>
            <a:r>
              <a:rPr lang="it-IT" altLang="it-IT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g.lessana@ismu.org</a:t>
            </a:r>
            <a:endParaRPr lang="it-IT" altLang="it-IT" sz="15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ctr" defTabSz="685800" fontAlgn="base">
              <a:spcAft>
                <a:spcPct val="0"/>
              </a:spcAft>
              <a:defRPr/>
            </a:pPr>
            <a:r>
              <a:rPr lang="it-IT" altLang="it-IT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gabriellalessana@hotmail.com</a:t>
            </a:r>
            <a:endParaRPr lang="it-IT" altLang="it-IT" sz="15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ctr" defTabSz="685800" fontAlgn="base">
              <a:spcAft>
                <a:spcPct val="0"/>
              </a:spcAft>
              <a:defRPr/>
            </a:pPr>
            <a:r>
              <a:rPr lang="it-IT" altLang="it-IT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it-IT" altLang="it-IT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it-IT" altLang="it-IT" sz="1350" dirty="0">
              <a:solidFill>
                <a:srgbClr val="5667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20" y="659798"/>
            <a:ext cx="1807468" cy="109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454153" y="2279366"/>
            <a:ext cx="1807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685800" fontAlgn="base">
              <a:spcAft>
                <a:spcPct val="0"/>
              </a:spcAft>
              <a:defRPr/>
            </a:pPr>
            <a:r>
              <a:rPr lang="it-IT" altLang="it-IT" sz="2100" dirty="0">
                <a:solidFill>
                  <a:srgbClr val="637791"/>
                </a:solidFill>
                <a:latin typeface="Arial" pitchFamily="34" charset="0"/>
                <a:cs typeface="Arial" pitchFamily="34" charset="0"/>
              </a:rPr>
              <a:t>www.ismu.org</a:t>
            </a:r>
          </a:p>
        </p:txBody>
      </p:sp>
    </p:spTree>
    <p:extLst>
      <p:ext uri="{BB962C8B-B14F-4D97-AF65-F5344CB8AC3E}">
        <p14:creationId xmlns:p14="http://schemas.microsoft.com/office/powerpoint/2010/main" val="264252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700" b="1" dirty="0">
                <a:solidFill>
                  <a:srgbClr val="C00000"/>
                </a:solidFill>
              </a:rPr>
              <a:t>Genere letterario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1" y="1059657"/>
            <a:ext cx="7736682" cy="3726656"/>
          </a:xfrm>
        </p:spPr>
        <p:txBody>
          <a:bodyPr/>
          <a:lstStyle/>
          <a:p>
            <a:pPr marL="0" indent="0">
              <a:buNone/>
              <a:defRPr/>
            </a:pPr>
            <a:endParaRPr lang="it-IT" sz="21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it-IT" sz="1800" dirty="0">
                <a:solidFill>
                  <a:srgbClr val="002060"/>
                </a:solidFill>
              </a:rPr>
              <a:t>che non ha confini geografici, è atemporale.</a:t>
            </a:r>
          </a:p>
          <a:p>
            <a:pPr>
              <a:defRPr/>
            </a:pPr>
            <a:r>
              <a:rPr lang="it-IT" sz="1800" dirty="0">
                <a:solidFill>
                  <a:srgbClr val="002060"/>
                </a:solidFill>
              </a:rPr>
              <a:t> che abbraccia tutte le culture della terra,</a:t>
            </a:r>
          </a:p>
          <a:p>
            <a:pPr>
              <a:defRPr/>
            </a:pPr>
            <a:r>
              <a:rPr lang="it-IT" sz="1800" dirty="0">
                <a:solidFill>
                  <a:srgbClr val="002060"/>
                </a:solidFill>
              </a:rPr>
              <a:t> che trascende qualunque età,</a:t>
            </a:r>
          </a:p>
          <a:p>
            <a:pPr>
              <a:buNone/>
              <a:defRPr/>
            </a:pPr>
            <a:endParaRPr lang="it-IT" sz="1800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it-IT" sz="1800" i="1" dirty="0">
                <a:solidFill>
                  <a:srgbClr val="002060"/>
                </a:solidFill>
              </a:rPr>
              <a:t>adatto a qualsiasi generazione o tappa evolutiva della vita di ciascuno</a:t>
            </a:r>
            <a:r>
              <a:rPr lang="it-IT" sz="1800" dirty="0"/>
              <a:t>.</a:t>
            </a:r>
          </a:p>
          <a:p>
            <a:pPr marL="0" indent="0">
              <a:buNone/>
              <a:defRPr/>
            </a:pPr>
            <a:endParaRPr lang="it-IT" sz="1800" dirty="0"/>
          </a:p>
          <a:p>
            <a:pPr marL="0" indent="0">
              <a:buNone/>
              <a:defRPr/>
            </a:pPr>
            <a:r>
              <a:rPr lang="it-IT" sz="1800" i="1" dirty="0">
                <a:solidFill>
                  <a:srgbClr val="002060"/>
                </a:solidFill>
              </a:rPr>
              <a:t>Il linguaggio della fiaba è denso di simboli, metafore, similitudini</a:t>
            </a:r>
          </a:p>
        </p:txBody>
      </p:sp>
    </p:spTree>
    <p:extLst>
      <p:ext uri="{BB962C8B-B14F-4D97-AF65-F5344CB8AC3E}">
        <p14:creationId xmlns:p14="http://schemas.microsoft.com/office/powerpoint/2010/main" val="186285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altLang="it-IT" b="1" dirty="0">
                <a:solidFill>
                  <a:srgbClr val="FF0000"/>
                </a:solidFill>
              </a:rPr>
            </a:br>
            <a:r>
              <a:rPr lang="it-IT" altLang="it-IT" sz="2700" b="1" dirty="0">
                <a:solidFill>
                  <a:srgbClr val="C00000"/>
                </a:solidFill>
              </a:rPr>
              <a:t>Nelle fiabe </a:t>
            </a:r>
            <a:r>
              <a:rPr lang="it-IT" altLang="it-IT" sz="2700" b="1" dirty="0" err="1">
                <a:solidFill>
                  <a:srgbClr val="C00000"/>
                </a:solidFill>
              </a:rPr>
              <a:t>intercultura</a:t>
            </a:r>
            <a:br>
              <a:rPr lang="it-IT" altLang="it-IT" sz="2700" b="1" dirty="0">
                <a:solidFill>
                  <a:srgbClr val="C00000"/>
                </a:solidFill>
              </a:rPr>
            </a:br>
            <a:r>
              <a:rPr lang="it-IT" altLang="it-IT" sz="2700" b="1" dirty="0" err="1">
                <a:solidFill>
                  <a:srgbClr val="C00000"/>
                </a:solidFill>
              </a:rPr>
              <a:t>e’</a:t>
            </a:r>
            <a:r>
              <a:rPr lang="it-IT" altLang="it-IT" sz="2700" b="1" dirty="0">
                <a:solidFill>
                  <a:srgbClr val="C00000"/>
                </a:solidFill>
              </a:rPr>
              <a:t>….</a:t>
            </a:r>
            <a:br>
              <a:rPr lang="it-IT" altLang="it-IT" sz="2700" b="1" dirty="0">
                <a:solidFill>
                  <a:srgbClr val="C00000"/>
                </a:solidFill>
              </a:rPr>
            </a:br>
            <a:r>
              <a:rPr lang="it-IT" altLang="it-IT" b="1" dirty="0">
                <a:solidFill>
                  <a:srgbClr val="FF0000"/>
                </a:solidFill>
              </a:rPr>
              <a:t> </a:t>
            </a:r>
            <a:endParaRPr lang="it-IT" alt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61257" y="1063229"/>
            <a:ext cx="7881256" cy="3748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educare alla scoperta,  allo stupore, alla meraviglia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al pensiero divergente e creativo,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al linguaggio evocativo, simbolico,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al confronto, al decentramento, allo spaesamento,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alla scoperta delle somiglianze e delle differenze,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all’arricchimento reciproco,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alla diversità dei punti di vista,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alla </a:t>
            </a:r>
            <a:r>
              <a:rPr lang="it-IT" altLang="it-IT" sz="1800" dirty="0" err="1">
                <a:solidFill>
                  <a:srgbClr val="002060"/>
                </a:solidFill>
              </a:rPr>
              <a:t>problematizzazione</a:t>
            </a:r>
            <a:r>
              <a:rPr lang="it-IT" altLang="it-IT" sz="1800" dirty="0">
                <a:solidFill>
                  <a:srgbClr val="002060"/>
                </a:solidFill>
              </a:rPr>
              <a:t>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alla ricerca della propria identità……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it-IT" altLang="it-IT" sz="18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it-IT" altLang="it-IT" sz="1800" i="1" dirty="0">
                <a:solidFill>
                  <a:srgbClr val="002060"/>
                </a:solidFill>
              </a:rPr>
              <a:t>per sviluppare</a:t>
            </a:r>
            <a:r>
              <a:rPr lang="it-IT" altLang="it-IT" sz="1800" dirty="0">
                <a:solidFill>
                  <a:srgbClr val="002060"/>
                </a:solidFill>
              </a:rPr>
              <a:t>  </a:t>
            </a:r>
            <a:r>
              <a:rPr lang="it-IT" altLang="it-IT" sz="1800" i="1" dirty="0">
                <a:solidFill>
                  <a:srgbClr val="002060"/>
                </a:solidFill>
              </a:rPr>
              <a:t>la </a:t>
            </a:r>
            <a:r>
              <a:rPr lang="it-IT" altLang="it-IT" sz="1800" i="1" dirty="0">
                <a:solidFill>
                  <a:srgbClr val="C00000"/>
                </a:solidFill>
              </a:rPr>
              <a:t>mobilità cognitiva </a:t>
            </a:r>
            <a:r>
              <a:rPr lang="it-IT" altLang="it-IT" sz="1800" i="1" dirty="0">
                <a:solidFill>
                  <a:srgbClr val="002060"/>
                </a:solidFill>
              </a:rPr>
              <a:t>indispensabile  per  crescere in una società plurale</a:t>
            </a:r>
          </a:p>
          <a:p>
            <a:pPr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961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egnaposto contenuto 4"/>
          <p:cNvSpPr>
            <a:spLocks noGrp="1"/>
          </p:cNvSpPr>
          <p:nvPr>
            <p:ph idx="1"/>
          </p:nvPr>
        </p:nvSpPr>
        <p:spPr>
          <a:xfrm>
            <a:off x="185057" y="897565"/>
            <a:ext cx="7473043" cy="405067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it-IT" altLang="it-IT" sz="1800" dirty="0">
                <a:solidFill>
                  <a:srgbClr val="C00000"/>
                </a:solidFill>
                <a:ea typeface="ＭＳ Ｐゴシック" pitchFamily="34" charset="-128"/>
              </a:rPr>
              <a:t>Giambattista Basile</a:t>
            </a:r>
            <a:r>
              <a:rPr lang="it-IT" altLang="it-IT" sz="1800" dirty="0">
                <a:solidFill>
                  <a:srgbClr val="215968"/>
                </a:solidFill>
                <a:ea typeface="ＭＳ Ｐゴシック" pitchFamily="34" charset="-128"/>
              </a:rPr>
              <a:t>, 1674  </a:t>
            </a:r>
            <a:r>
              <a:rPr lang="it-IT" altLang="it-IT" sz="1800" i="1" dirty="0">
                <a:solidFill>
                  <a:srgbClr val="215968"/>
                </a:solidFill>
                <a:ea typeface="ＭＳ Ｐゴシック" pitchFamily="34" charset="-128"/>
              </a:rPr>
              <a:t>Lo </a:t>
            </a:r>
            <a:r>
              <a:rPr lang="it-IT" altLang="it-IT" sz="1800" i="1" dirty="0" err="1">
                <a:solidFill>
                  <a:srgbClr val="215968"/>
                </a:solidFill>
                <a:ea typeface="ＭＳ Ｐゴシック" pitchFamily="34" charset="-128"/>
              </a:rPr>
              <a:t>cunto</a:t>
            </a:r>
            <a:r>
              <a:rPr lang="it-IT" altLang="it-IT" sz="1800" i="1" dirty="0">
                <a:solidFill>
                  <a:srgbClr val="215968"/>
                </a:solidFill>
                <a:ea typeface="ＭＳ Ｐゴシック" pitchFamily="34" charset="-128"/>
              </a:rPr>
              <a:t> de li cunti </a:t>
            </a:r>
            <a:r>
              <a:rPr lang="it-IT" altLang="it-IT" sz="1800" dirty="0">
                <a:solidFill>
                  <a:srgbClr val="215968"/>
                </a:solidFill>
                <a:ea typeface="ＭＳ Ｐゴシック" pitchFamily="34" charset="-128"/>
              </a:rPr>
              <a:t>ovvero </a:t>
            </a:r>
            <a:r>
              <a:rPr lang="it-IT" altLang="it-IT" sz="1800" i="1" dirty="0">
                <a:solidFill>
                  <a:srgbClr val="215968"/>
                </a:solidFill>
                <a:ea typeface="ＭＳ Ｐゴシック" pitchFamily="34" charset="-128"/>
              </a:rPr>
              <a:t>lo </a:t>
            </a:r>
            <a:r>
              <a:rPr lang="it-IT" altLang="it-IT" sz="1800" i="1" dirty="0" err="1">
                <a:solidFill>
                  <a:srgbClr val="215968"/>
                </a:solidFill>
                <a:ea typeface="ＭＳ Ｐゴシック" pitchFamily="34" charset="-128"/>
              </a:rPr>
              <a:t>trattenemiento</a:t>
            </a:r>
            <a:r>
              <a:rPr lang="it-IT" altLang="it-IT" sz="1800" i="1" dirty="0">
                <a:solidFill>
                  <a:srgbClr val="215968"/>
                </a:solidFill>
                <a:ea typeface="ＭＳ Ｐゴシック" pitchFamily="34" charset="-128"/>
              </a:rPr>
              <a:t> delle </a:t>
            </a:r>
            <a:r>
              <a:rPr lang="it-IT" altLang="it-IT" sz="1800" i="1" dirty="0" err="1">
                <a:solidFill>
                  <a:srgbClr val="215968"/>
                </a:solidFill>
                <a:ea typeface="ＭＳ Ｐゴシック" pitchFamily="34" charset="-128"/>
              </a:rPr>
              <a:t>peccerille</a:t>
            </a:r>
            <a:r>
              <a:rPr lang="it-IT" altLang="it-IT" sz="1800" i="1" dirty="0">
                <a:solidFill>
                  <a:srgbClr val="215968"/>
                </a:solidFill>
                <a:ea typeface="ＭＳ Ｐゴシック" pitchFamily="34" charset="-128"/>
              </a:rPr>
              <a:t>, </a:t>
            </a:r>
            <a:r>
              <a:rPr lang="it-IT" altLang="it-IT" sz="1800" dirty="0">
                <a:solidFill>
                  <a:srgbClr val="215968"/>
                </a:solidFill>
                <a:ea typeface="ＭＳ Ｐゴシック" pitchFamily="34" charset="-128"/>
              </a:rPr>
              <a:t>fiabe scritte in napoletano soprattutto per il divertimento delle corti.</a:t>
            </a:r>
          </a:p>
          <a:p>
            <a:pPr eaLnBrk="1" hangingPunct="1"/>
            <a:r>
              <a:rPr lang="it-IT" altLang="it-IT" sz="1800" dirty="0">
                <a:solidFill>
                  <a:srgbClr val="C00000"/>
                </a:solidFill>
                <a:ea typeface="ＭＳ Ｐゴシック" pitchFamily="34" charset="-128"/>
              </a:rPr>
              <a:t>Charles </a:t>
            </a:r>
            <a:r>
              <a:rPr lang="it-IT" altLang="it-IT" sz="1800" dirty="0" err="1">
                <a:solidFill>
                  <a:srgbClr val="C00000"/>
                </a:solidFill>
                <a:ea typeface="ＭＳ Ｐゴシック" pitchFamily="34" charset="-128"/>
              </a:rPr>
              <a:t>Perrault</a:t>
            </a:r>
            <a:r>
              <a:rPr lang="it-IT" altLang="it-IT" sz="18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34" charset="-128"/>
              </a:rPr>
              <a:t>,</a:t>
            </a:r>
            <a:r>
              <a:rPr lang="it-IT" altLang="it-IT" sz="1800" dirty="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  <a:r>
              <a:rPr lang="it-IT" altLang="it-IT" sz="1800" i="1" dirty="0">
                <a:solidFill>
                  <a:srgbClr val="215968"/>
                </a:solidFill>
                <a:ea typeface="ＭＳ Ｐゴシック" pitchFamily="34" charset="-128"/>
              </a:rPr>
              <a:t>1697,  I racconti di mamma oca: </a:t>
            </a:r>
            <a:r>
              <a:rPr lang="it-IT" altLang="it-IT" sz="1800" dirty="0">
                <a:solidFill>
                  <a:srgbClr val="215968"/>
                </a:solidFill>
                <a:ea typeface="ＭＳ Ｐゴシック" pitchFamily="34" charset="-128"/>
              </a:rPr>
              <a:t>Bella addormentata, Cappuccetto rosso, Barbablù, Il gatto con gli stivali, Cenerentola, Pollicino….</a:t>
            </a:r>
            <a:r>
              <a:rPr lang="it-IT" sz="1800" dirty="0"/>
              <a:t> </a:t>
            </a:r>
            <a:r>
              <a:rPr lang="it-IT" sz="1800" dirty="0">
                <a:solidFill>
                  <a:srgbClr val="002060"/>
                </a:solidFill>
              </a:rPr>
              <a:t>ripropone alcune fiabe di Basile  arricchendole  con proprie intuizioni creative</a:t>
            </a:r>
            <a:endParaRPr lang="it-IT" altLang="it-IT" sz="1800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eaLnBrk="1" hangingPunct="1"/>
            <a:r>
              <a:rPr lang="it-IT" altLang="it-IT" sz="1800" dirty="0">
                <a:solidFill>
                  <a:srgbClr val="C00000"/>
                </a:solidFill>
                <a:ea typeface="ＭＳ Ｐゴシック" pitchFamily="34" charset="-128"/>
              </a:rPr>
              <a:t>I fratelli Grimm</a:t>
            </a:r>
            <a:r>
              <a:rPr lang="it-IT" altLang="it-IT" sz="1800" dirty="0">
                <a:solidFill>
                  <a:schemeClr val="accent2"/>
                </a:solidFill>
                <a:ea typeface="ＭＳ Ｐゴシック" pitchFamily="34" charset="-128"/>
              </a:rPr>
              <a:t>, </a:t>
            </a:r>
            <a:r>
              <a:rPr lang="it-IT" altLang="it-IT" sz="1800" i="1" dirty="0">
                <a:solidFill>
                  <a:srgbClr val="215968"/>
                </a:solidFill>
                <a:ea typeface="ＭＳ Ｐゴシック" pitchFamily="34" charset="-128"/>
              </a:rPr>
              <a:t>1857, </a:t>
            </a:r>
            <a:r>
              <a:rPr lang="it-IT" altLang="it-IT" sz="1800" dirty="0">
                <a:solidFill>
                  <a:srgbClr val="215968"/>
                </a:solidFill>
                <a:ea typeface="ＭＳ Ｐゴシック" pitchFamily="34" charset="-128"/>
              </a:rPr>
              <a:t>rielaborano le fiabe, danno loro una impronta personale molto edulcorata e aiutano la </a:t>
            </a:r>
            <a:r>
              <a:rPr lang="it-IT" altLang="it-IT" sz="1800">
                <a:solidFill>
                  <a:srgbClr val="215968"/>
                </a:solidFill>
                <a:ea typeface="ＭＳ Ｐゴシック" pitchFamily="34" charset="-128"/>
              </a:rPr>
              <a:t>nascita dell’identità </a:t>
            </a:r>
            <a:r>
              <a:rPr lang="it-IT" altLang="it-IT" sz="1800" dirty="0">
                <a:solidFill>
                  <a:srgbClr val="215968"/>
                </a:solidFill>
                <a:ea typeface="ＭＳ Ｐゴシック" pitchFamily="34" charset="-128"/>
              </a:rPr>
              <a:t>germanica</a:t>
            </a:r>
          </a:p>
          <a:p>
            <a:pPr eaLnBrk="1" hangingPunct="1"/>
            <a:r>
              <a:rPr lang="it-IT" altLang="it-IT" sz="1800" i="1" dirty="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  <a:r>
              <a:rPr lang="it-IT" altLang="it-IT" sz="1800" dirty="0">
                <a:solidFill>
                  <a:srgbClr val="C00000"/>
                </a:solidFill>
                <a:ea typeface="ＭＳ Ｐゴシック" pitchFamily="34" charset="-128"/>
              </a:rPr>
              <a:t>Carlo Collodi</a:t>
            </a:r>
            <a:r>
              <a:rPr lang="it-IT" altLang="it-IT" sz="1800" i="1" dirty="0">
                <a:solidFill>
                  <a:schemeClr val="accent2"/>
                </a:solidFill>
                <a:ea typeface="ＭＳ Ｐゴシック" pitchFamily="34" charset="-128"/>
              </a:rPr>
              <a:t>, </a:t>
            </a:r>
            <a:r>
              <a:rPr lang="it-IT" altLang="it-IT" sz="1800" i="1" dirty="0">
                <a:solidFill>
                  <a:srgbClr val="215968"/>
                </a:solidFill>
                <a:ea typeface="ＭＳ Ｐゴシック" pitchFamily="34" charset="-128"/>
              </a:rPr>
              <a:t>1875, I racconti delle fate </a:t>
            </a:r>
            <a:r>
              <a:rPr lang="it-IT" altLang="it-IT" sz="1800" dirty="0">
                <a:solidFill>
                  <a:srgbClr val="215968"/>
                </a:solidFill>
                <a:ea typeface="ＭＳ Ｐゴシック" pitchFamily="34" charset="-128"/>
              </a:rPr>
              <a:t>riprende e rimaneggia  le fiabe classiche</a:t>
            </a:r>
          </a:p>
          <a:p>
            <a:pPr eaLnBrk="1" hangingPunct="1"/>
            <a:r>
              <a:rPr lang="it-IT" altLang="it-IT" sz="1800" dirty="0">
                <a:solidFill>
                  <a:srgbClr val="C00000"/>
                </a:solidFill>
                <a:ea typeface="ＭＳ Ｐゴシック" pitchFamily="34" charset="-128"/>
              </a:rPr>
              <a:t>Italo Calvino</a:t>
            </a:r>
            <a:r>
              <a:rPr lang="it-IT" altLang="it-IT" sz="1800" dirty="0">
                <a:solidFill>
                  <a:schemeClr val="accent2"/>
                </a:solidFill>
                <a:ea typeface="ＭＳ Ｐゴシック" pitchFamily="34" charset="-128"/>
              </a:rPr>
              <a:t>: 1956, </a:t>
            </a:r>
            <a:r>
              <a:rPr lang="it-IT" altLang="it-IT" sz="1800" i="1" dirty="0">
                <a:solidFill>
                  <a:srgbClr val="215968"/>
                </a:solidFill>
                <a:ea typeface="ＭＳ Ｐゴシック" pitchFamily="34" charset="-128"/>
              </a:rPr>
              <a:t>Fiabe italiane  </a:t>
            </a:r>
            <a:r>
              <a:rPr lang="it-IT" altLang="it-IT" sz="1800" dirty="0">
                <a:solidFill>
                  <a:srgbClr val="215968"/>
                </a:solidFill>
                <a:ea typeface="ＭＳ Ｐゴシック" pitchFamily="34" charset="-128"/>
              </a:rPr>
              <a:t>raccoglie e trascrive in italiano   i racconti in dialetto degli ultimo cento anni  della tradizione popolare italiana.</a:t>
            </a:r>
            <a:endParaRPr lang="it-IT" altLang="it-IT" sz="1500" dirty="0">
              <a:solidFill>
                <a:srgbClr val="215968"/>
              </a:solidFill>
              <a:ea typeface="ＭＳ Ｐゴシック" pitchFamily="34" charset="-128"/>
            </a:endParaRPr>
          </a:p>
        </p:txBody>
      </p:sp>
      <p:sp>
        <p:nvSpPr>
          <p:cNvPr id="20482" name="Titolo 3"/>
          <p:cNvSpPr txBox="1">
            <a:spLocks/>
          </p:cNvSpPr>
          <p:nvPr/>
        </p:nvSpPr>
        <p:spPr bwMode="auto">
          <a:xfrm>
            <a:off x="1143000" y="205979"/>
            <a:ext cx="6858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C00000"/>
                </a:solidFill>
                <a:latin typeface="Calibri" pitchFamily="34" charset="0"/>
              </a:rPr>
              <a:t>Letteratura infantile</a:t>
            </a:r>
          </a:p>
        </p:txBody>
      </p:sp>
    </p:spTree>
    <p:extLst>
      <p:ext uri="{BB962C8B-B14F-4D97-AF65-F5344CB8AC3E}">
        <p14:creationId xmlns:p14="http://schemas.microsoft.com/office/powerpoint/2010/main" val="57329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2700" b="1" dirty="0">
                <a:solidFill>
                  <a:srgbClr val="C00000"/>
                </a:solidFill>
              </a:rPr>
              <a:t>C’era una volta…..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951310"/>
            <a:ext cx="6172200" cy="36433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endParaRPr lang="it-IT" altLang="it-IT" sz="1500" b="1" i="1" dirty="0"/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it-IT" altLang="it-IT" sz="1800" b="1" i="1" dirty="0" err="1">
                <a:solidFill>
                  <a:srgbClr val="FF6600"/>
                </a:solidFill>
              </a:rPr>
              <a:t>Kan</a:t>
            </a:r>
            <a:r>
              <a:rPr lang="it-IT" altLang="it-IT" sz="1800" b="1" i="1" dirty="0">
                <a:solidFill>
                  <a:srgbClr val="FF6600"/>
                </a:solidFill>
              </a:rPr>
              <a:t> </a:t>
            </a:r>
            <a:r>
              <a:rPr lang="it-IT" altLang="it-IT" sz="1800" b="1" i="1" dirty="0" err="1">
                <a:solidFill>
                  <a:srgbClr val="FF6600"/>
                </a:solidFill>
              </a:rPr>
              <a:t>ya</a:t>
            </a:r>
            <a:r>
              <a:rPr lang="it-IT" altLang="it-IT" sz="1800" b="1" i="1" dirty="0">
                <a:solidFill>
                  <a:srgbClr val="FF6600"/>
                </a:solidFill>
              </a:rPr>
              <a:t> ma </a:t>
            </a:r>
            <a:r>
              <a:rPr lang="it-IT" altLang="it-IT" sz="1800" b="1" i="1" dirty="0" err="1">
                <a:solidFill>
                  <a:srgbClr val="FF6600"/>
                </a:solidFill>
              </a:rPr>
              <a:t>kan</a:t>
            </a:r>
            <a:r>
              <a:rPr lang="it-IT" altLang="it-IT" sz="1800" b="1" i="1" dirty="0">
                <a:solidFill>
                  <a:srgbClr val="FF6600"/>
                </a:solidFill>
              </a:rPr>
              <a:t> </a:t>
            </a:r>
            <a:r>
              <a:rPr lang="it-IT" altLang="it-IT" sz="1200" b="1" i="1" dirty="0">
                <a:solidFill>
                  <a:srgbClr val="FF6600"/>
                </a:solidFill>
              </a:rPr>
              <a:t>1</a:t>
            </a:r>
            <a:endParaRPr lang="en-GB" altLang="it-IT" sz="1200" b="1" i="1" dirty="0">
              <a:solidFill>
                <a:srgbClr val="FF6600"/>
              </a:solidFill>
            </a:endParaRP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it-IT" altLang="it-IT" sz="1800" b="1" i="1" dirty="0">
                <a:solidFill>
                  <a:srgbClr val="66FF33"/>
                </a:solidFill>
              </a:rPr>
              <a:t>Era i no era </a:t>
            </a:r>
            <a:r>
              <a:rPr lang="it-IT" altLang="it-IT" sz="1200" b="1" i="1" dirty="0">
                <a:solidFill>
                  <a:srgbClr val="66FF33"/>
                </a:solidFill>
              </a:rPr>
              <a:t>2</a:t>
            </a: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en-GB" altLang="it-IT" sz="1800" b="1" i="1" dirty="0">
                <a:solidFill>
                  <a:srgbClr val="6600CC"/>
                </a:solidFill>
              </a:rPr>
              <a:t>Vet </a:t>
            </a:r>
            <a:r>
              <a:rPr lang="en-GB" altLang="it-IT" sz="1800" b="1" i="1" dirty="0" err="1">
                <a:solidFill>
                  <a:srgbClr val="6600CC"/>
                </a:solidFill>
              </a:rPr>
              <a:t>aquì</a:t>
            </a:r>
            <a:r>
              <a:rPr lang="en-GB" altLang="it-IT" sz="1800" b="1" i="1" dirty="0">
                <a:solidFill>
                  <a:srgbClr val="6600CC"/>
                </a:solidFill>
              </a:rPr>
              <a:t> </a:t>
            </a:r>
            <a:r>
              <a:rPr lang="en-GB" altLang="it-IT" sz="1800" b="1" i="1" dirty="0" err="1">
                <a:solidFill>
                  <a:srgbClr val="6600CC"/>
                </a:solidFill>
              </a:rPr>
              <a:t>que</a:t>
            </a:r>
            <a:r>
              <a:rPr lang="en-GB" altLang="it-IT" sz="1800" b="1" i="1" dirty="0">
                <a:solidFill>
                  <a:srgbClr val="6600CC"/>
                </a:solidFill>
              </a:rPr>
              <a:t> en </a:t>
            </a:r>
            <a:r>
              <a:rPr lang="en-GB" altLang="it-IT" sz="1800" b="1" i="1" dirty="0" err="1">
                <a:solidFill>
                  <a:srgbClr val="6600CC"/>
                </a:solidFill>
              </a:rPr>
              <a:t>aquell</a:t>
            </a:r>
            <a:r>
              <a:rPr lang="en-GB" altLang="it-IT" sz="1800" b="1" i="1" dirty="0">
                <a:solidFill>
                  <a:srgbClr val="6600CC"/>
                </a:solidFill>
              </a:rPr>
              <a:t> temps </a:t>
            </a:r>
            <a:r>
              <a:rPr lang="en-GB" altLang="it-IT" sz="1200" b="1" i="1" dirty="0">
                <a:solidFill>
                  <a:srgbClr val="6600CC"/>
                </a:solidFill>
              </a:rPr>
              <a:t>3</a:t>
            </a: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it-IT" altLang="it-IT" sz="1800" b="1" i="1" dirty="0">
                <a:solidFill>
                  <a:srgbClr val="990099"/>
                </a:solidFill>
              </a:rPr>
              <a:t>Na </a:t>
            </a:r>
            <a:r>
              <a:rPr lang="it-IT" altLang="it-IT" sz="1800" b="1" i="1" dirty="0" err="1">
                <a:solidFill>
                  <a:srgbClr val="990099"/>
                </a:solidFill>
              </a:rPr>
              <a:t>Ish</a:t>
            </a:r>
            <a:r>
              <a:rPr lang="it-IT" altLang="it-IT" sz="1800" b="1" i="1" dirty="0">
                <a:solidFill>
                  <a:srgbClr val="990099"/>
                </a:solidFill>
              </a:rPr>
              <a:t> te </a:t>
            </a:r>
            <a:r>
              <a:rPr lang="it-IT" altLang="it-IT" sz="1200" b="1" i="1" dirty="0">
                <a:solidFill>
                  <a:srgbClr val="990099"/>
                </a:solidFill>
              </a:rPr>
              <a:t>4</a:t>
            </a: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it-IT" altLang="it-IT" sz="1800" b="1" i="1" dirty="0" err="1">
                <a:solidFill>
                  <a:srgbClr val="66CCFF"/>
                </a:solidFill>
              </a:rPr>
              <a:t>Habìa</a:t>
            </a:r>
            <a:r>
              <a:rPr lang="it-IT" altLang="it-IT" sz="1800" b="1" i="1" dirty="0">
                <a:solidFill>
                  <a:srgbClr val="66CCFF"/>
                </a:solidFill>
              </a:rPr>
              <a:t> una </a:t>
            </a:r>
            <a:r>
              <a:rPr lang="it-IT" altLang="it-IT" sz="1800" b="1" i="1" dirty="0" err="1">
                <a:solidFill>
                  <a:srgbClr val="66CCFF"/>
                </a:solidFill>
              </a:rPr>
              <a:t>vez</a:t>
            </a:r>
            <a:r>
              <a:rPr lang="it-IT" altLang="it-IT" sz="1800" b="1" i="1" dirty="0">
                <a:solidFill>
                  <a:srgbClr val="66CCFF"/>
                </a:solidFill>
              </a:rPr>
              <a:t> </a:t>
            </a:r>
            <a:r>
              <a:rPr lang="it-IT" altLang="it-IT" sz="1200" b="1" i="1" dirty="0">
                <a:solidFill>
                  <a:srgbClr val="66CCFF"/>
                </a:solidFill>
              </a:rPr>
              <a:t>5</a:t>
            </a:r>
            <a:endParaRPr lang="en-GB" altLang="it-IT" sz="1200" b="1" i="1" dirty="0">
              <a:solidFill>
                <a:srgbClr val="66CCFF"/>
              </a:solidFill>
            </a:endParaRP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en-GB" altLang="it-IT" sz="1800" b="1" i="1" dirty="0" err="1">
                <a:solidFill>
                  <a:srgbClr val="66FF33"/>
                </a:solidFill>
              </a:rPr>
              <a:t>Es</a:t>
            </a:r>
            <a:r>
              <a:rPr lang="en-GB" altLang="it-IT" sz="1800" b="1" i="1" dirty="0">
                <a:solidFill>
                  <a:srgbClr val="66FF33"/>
                </a:solidFill>
              </a:rPr>
              <a:t> war </a:t>
            </a:r>
            <a:r>
              <a:rPr lang="en-GB" altLang="it-IT" sz="1800" b="1" i="1" dirty="0" err="1">
                <a:solidFill>
                  <a:srgbClr val="66FF33"/>
                </a:solidFill>
              </a:rPr>
              <a:t>einmal</a:t>
            </a:r>
            <a:r>
              <a:rPr lang="en-GB" altLang="it-IT" sz="1800" b="1" i="1" dirty="0">
                <a:solidFill>
                  <a:srgbClr val="66FF33"/>
                </a:solidFill>
              </a:rPr>
              <a:t> </a:t>
            </a:r>
            <a:r>
              <a:rPr lang="en-GB" altLang="it-IT" sz="1200" b="1" i="1" dirty="0">
                <a:solidFill>
                  <a:srgbClr val="66FF33"/>
                </a:solidFill>
              </a:rPr>
              <a:t>6</a:t>
            </a:r>
            <a:endParaRPr lang="it-IT" altLang="it-IT" sz="1200" b="1" i="1" dirty="0">
              <a:solidFill>
                <a:srgbClr val="66FF33"/>
              </a:solidFill>
            </a:endParaRP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en-GB" altLang="it-IT" sz="1800" b="1" i="1" dirty="0">
                <a:solidFill>
                  <a:srgbClr val="33CC33"/>
                </a:solidFill>
              </a:rPr>
              <a:t>Once upon a time </a:t>
            </a:r>
            <a:r>
              <a:rPr lang="en-GB" altLang="it-IT" sz="1200" b="1" i="1" dirty="0">
                <a:solidFill>
                  <a:srgbClr val="33CC33"/>
                </a:solidFill>
              </a:rPr>
              <a:t>7</a:t>
            </a: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it-IT" altLang="it-IT" sz="1800" b="1" i="1" dirty="0">
                <a:solidFill>
                  <a:srgbClr val="FFCC00"/>
                </a:solidFill>
              </a:rPr>
              <a:t>Tuga di </a:t>
            </a:r>
            <a:r>
              <a:rPr lang="it-IT" altLang="it-IT" sz="1800" b="1" i="1" dirty="0" err="1">
                <a:solidFill>
                  <a:srgbClr val="FFCC00"/>
                </a:solidFill>
              </a:rPr>
              <a:t>zman</a:t>
            </a:r>
            <a:r>
              <a:rPr lang="it-IT" altLang="it-IT" sz="1800" b="1" i="1" dirty="0">
                <a:solidFill>
                  <a:srgbClr val="FFCC00"/>
                </a:solidFill>
              </a:rPr>
              <a:t> </a:t>
            </a:r>
            <a:r>
              <a:rPr lang="it-IT" altLang="it-IT" sz="1800" b="1" i="1" dirty="0" err="1">
                <a:solidFill>
                  <a:srgbClr val="FFCC00"/>
                </a:solidFill>
              </a:rPr>
              <a:t>min</a:t>
            </a:r>
            <a:r>
              <a:rPr lang="it-IT" altLang="it-IT" sz="1800" b="1" i="1" dirty="0">
                <a:solidFill>
                  <a:srgbClr val="FFCC00"/>
                </a:solidFill>
              </a:rPr>
              <a:t> tuga </a:t>
            </a:r>
            <a:r>
              <a:rPr lang="it-IT" altLang="it-IT" sz="1800" b="1" i="1" dirty="0" err="1">
                <a:solidFill>
                  <a:srgbClr val="FFCC00"/>
                </a:solidFill>
              </a:rPr>
              <a:t>waydjin</a:t>
            </a:r>
            <a:r>
              <a:rPr lang="it-IT" altLang="it-IT" sz="1800" b="1" i="1" dirty="0">
                <a:solidFill>
                  <a:srgbClr val="FFCC00"/>
                </a:solidFill>
              </a:rPr>
              <a:t> </a:t>
            </a:r>
            <a:r>
              <a:rPr lang="it-IT" altLang="it-IT" sz="1200" b="1" i="1" dirty="0">
                <a:solidFill>
                  <a:srgbClr val="FFCC00"/>
                </a:solidFill>
              </a:rPr>
              <a:t>8</a:t>
            </a: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it-IT" altLang="it-IT" sz="1800" b="1" i="1" dirty="0" err="1">
                <a:solidFill>
                  <a:srgbClr val="FF0000"/>
                </a:solidFill>
              </a:rPr>
              <a:t>Bio</a:t>
            </a:r>
            <a:r>
              <a:rPr lang="it-IT" altLang="it-IT" sz="1800" b="1" i="1" dirty="0">
                <a:solidFill>
                  <a:srgbClr val="FF0000"/>
                </a:solidFill>
              </a:rPr>
              <a:t> </a:t>
            </a:r>
            <a:r>
              <a:rPr lang="it-IT" altLang="it-IT" sz="1800" b="1" i="1" dirty="0" err="1">
                <a:solidFill>
                  <a:srgbClr val="FF0000"/>
                </a:solidFill>
              </a:rPr>
              <a:t>jednom</a:t>
            </a:r>
            <a:r>
              <a:rPr lang="it-IT" altLang="it-IT" sz="1800" b="1" i="1" dirty="0">
                <a:solidFill>
                  <a:srgbClr val="FF0000"/>
                </a:solidFill>
              </a:rPr>
              <a:t> </a:t>
            </a:r>
            <a:r>
              <a:rPr lang="it-IT" altLang="it-IT" sz="1800" b="1" i="1" dirty="0" err="1">
                <a:solidFill>
                  <a:srgbClr val="FF0000"/>
                </a:solidFill>
              </a:rPr>
              <a:t>jedan</a:t>
            </a:r>
            <a:r>
              <a:rPr lang="it-IT" altLang="it-IT" sz="1800" b="1" i="1" dirty="0">
                <a:solidFill>
                  <a:srgbClr val="FF0000"/>
                </a:solidFill>
              </a:rPr>
              <a:t>/</a:t>
            </a:r>
            <a:r>
              <a:rPr lang="it-IT" altLang="it-IT" sz="1800" b="1" i="1" dirty="0" err="1">
                <a:solidFill>
                  <a:srgbClr val="FF0000"/>
                </a:solidFill>
              </a:rPr>
              <a:t>bila</a:t>
            </a:r>
            <a:r>
              <a:rPr lang="it-IT" altLang="it-IT" sz="1800" b="1" i="1" dirty="0">
                <a:solidFill>
                  <a:srgbClr val="FF0000"/>
                </a:solidFill>
              </a:rPr>
              <a:t> </a:t>
            </a:r>
            <a:r>
              <a:rPr lang="it-IT" altLang="it-IT" sz="1800" b="1" i="1" dirty="0" err="1">
                <a:solidFill>
                  <a:srgbClr val="FF0000"/>
                </a:solidFill>
              </a:rPr>
              <a:t>jednom</a:t>
            </a:r>
            <a:r>
              <a:rPr lang="it-IT" altLang="it-IT" sz="1800" b="1" i="1" dirty="0">
                <a:solidFill>
                  <a:srgbClr val="FF0000"/>
                </a:solidFill>
              </a:rPr>
              <a:t> </a:t>
            </a:r>
            <a:r>
              <a:rPr lang="it-IT" altLang="it-IT" sz="1200" b="1" i="1" dirty="0" err="1">
                <a:solidFill>
                  <a:srgbClr val="FF0000"/>
                </a:solidFill>
              </a:rPr>
              <a:t>jedna</a:t>
            </a:r>
            <a:r>
              <a:rPr lang="it-IT" altLang="it-IT" sz="1200" b="1" i="1" dirty="0">
                <a:solidFill>
                  <a:srgbClr val="FF0000"/>
                </a:solidFill>
              </a:rPr>
              <a:t> 9</a:t>
            </a: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endParaRPr lang="it-IT" altLang="it-IT" sz="1200" b="1" i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it-IT" altLang="it-IT" sz="1350" b="1" dirty="0">
                <a:solidFill>
                  <a:srgbClr val="FF9900"/>
                </a:solidFill>
              </a:rPr>
              <a:t>1 arabo iracheno, </a:t>
            </a:r>
            <a:r>
              <a:rPr lang="it-IT" altLang="it-IT" sz="1350" b="1" dirty="0">
                <a:solidFill>
                  <a:srgbClr val="66FF33"/>
                </a:solidFill>
              </a:rPr>
              <a:t>2 maiorchino</a:t>
            </a:r>
            <a:r>
              <a:rPr lang="it-IT" altLang="it-IT" sz="1350" b="1" dirty="0">
                <a:solidFill>
                  <a:srgbClr val="FF9900"/>
                </a:solidFill>
              </a:rPr>
              <a:t>, </a:t>
            </a:r>
            <a:r>
              <a:rPr lang="it-IT" altLang="it-IT" sz="1350" b="1" dirty="0">
                <a:solidFill>
                  <a:srgbClr val="CC66FF"/>
                </a:solidFill>
              </a:rPr>
              <a:t>3  catalano</a:t>
            </a:r>
            <a:r>
              <a:rPr lang="it-IT" altLang="it-IT" sz="1350" b="1" dirty="0">
                <a:solidFill>
                  <a:srgbClr val="FF9900"/>
                </a:solidFill>
              </a:rPr>
              <a:t>, </a:t>
            </a:r>
            <a:r>
              <a:rPr lang="it-IT" altLang="it-IT" sz="1350" b="1" dirty="0">
                <a:solidFill>
                  <a:srgbClr val="990099"/>
                </a:solidFill>
              </a:rPr>
              <a:t>4 albanese</a:t>
            </a:r>
            <a:r>
              <a:rPr lang="it-IT" altLang="it-IT" sz="1350" b="1" dirty="0">
                <a:solidFill>
                  <a:srgbClr val="FF9900"/>
                </a:solidFill>
              </a:rPr>
              <a:t>, </a:t>
            </a:r>
            <a:r>
              <a:rPr lang="it-IT" altLang="it-IT" sz="1350" b="1" dirty="0">
                <a:solidFill>
                  <a:srgbClr val="66CCFF"/>
                </a:solidFill>
              </a:rPr>
              <a:t>5 castigliano</a:t>
            </a:r>
            <a:r>
              <a:rPr lang="it-IT" altLang="it-IT" sz="1350" b="1" dirty="0">
                <a:solidFill>
                  <a:srgbClr val="FF9900"/>
                </a:solidFill>
              </a:rPr>
              <a:t>, </a:t>
            </a:r>
            <a:r>
              <a:rPr lang="it-IT" altLang="it-IT" sz="1350" b="1" dirty="0">
                <a:solidFill>
                  <a:srgbClr val="66FF33"/>
                </a:solidFill>
              </a:rPr>
              <a:t>6 tedesco, </a:t>
            </a: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it-IT" altLang="it-IT" sz="1350" b="1" dirty="0">
                <a:solidFill>
                  <a:schemeClr val="accent1"/>
                </a:solidFill>
              </a:rPr>
              <a:t>7 inglese,</a:t>
            </a:r>
            <a:r>
              <a:rPr lang="it-IT" altLang="it-IT" sz="1350" b="1" dirty="0">
                <a:solidFill>
                  <a:srgbClr val="FF9900"/>
                </a:solidFill>
              </a:rPr>
              <a:t> </a:t>
            </a:r>
            <a:r>
              <a:rPr lang="it-IT" altLang="it-IT" sz="1350" b="1" dirty="0">
                <a:solidFill>
                  <a:srgbClr val="FFCC00"/>
                </a:solidFill>
              </a:rPr>
              <a:t>8 berbero,</a:t>
            </a:r>
            <a:r>
              <a:rPr lang="it-IT" altLang="it-IT" sz="1350" b="1" dirty="0">
                <a:solidFill>
                  <a:srgbClr val="FF9900"/>
                </a:solidFill>
              </a:rPr>
              <a:t> </a:t>
            </a:r>
            <a:r>
              <a:rPr lang="it-IT" altLang="it-IT" sz="1350" b="1" dirty="0">
                <a:solidFill>
                  <a:srgbClr val="FF0000"/>
                </a:solidFill>
              </a:rPr>
              <a:t>9 serbo-croato</a:t>
            </a:r>
            <a:r>
              <a:rPr lang="it-IT" altLang="it-IT" sz="1050" b="1" dirty="0">
                <a:solidFill>
                  <a:srgbClr val="FF0000"/>
                </a:solidFill>
              </a:rPr>
              <a:t>.</a:t>
            </a:r>
          </a:p>
          <a:p>
            <a:pPr algn="ctr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endParaRPr lang="it-IT" altLang="it-IT" sz="105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endParaRPr lang="it-IT" altLang="it-IT" sz="1500" i="1" dirty="0"/>
          </a:p>
        </p:txBody>
      </p:sp>
    </p:spTree>
    <p:extLst>
      <p:ext uri="{BB962C8B-B14F-4D97-AF65-F5344CB8AC3E}">
        <p14:creationId xmlns:p14="http://schemas.microsoft.com/office/powerpoint/2010/main" val="4830447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2151</Words>
  <Application>Microsoft Macintosh PowerPoint</Application>
  <PresentationFormat>Presentazione su schermo (16:9)</PresentationFormat>
  <Paragraphs>304</Paragraphs>
  <Slides>56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4" baseType="lpstr">
      <vt:lpstr>Arial Unicode MS</vt:lpstr>
      <vt:lpstr>굴림</vt:lpstr>
      <vt:lpstr>ＭＳ Ｐゴシック</vt:lpstr>
      <vt:lpstr>Arial</vt:lpstr>
      <vt:lpstr>Calibri</vt:lpstr>
      <vt:lpstr>Tahoma</vt:lpstr>
      <vt:lpstr>Times New Roman</vt:lpstr>
      <vt:lpstr>Tema di Office</vt:lpstr>
      <vt:lpstr>Presentazione standard di PowerPoint</vt:lpstr>
      <vt:lpstr>Presentazione standard di PowerPoint</vt:lpstr>
      <vt:lpstr> Universalità del narrare</vt:lpstr>
      <vt:lpstr>Universalità della fiaba</vt:lpstr>
      <vt:lpstr> La fiaba e’ un linguaggio universale </vt:lpstr>
      <vt:lpstr>Genere letterario</vt:lpstr>
      <vt:lpstr> Nelle fiabe intercultura e’….  </vt:lpstr>
      <vt:lpstr>Presentazione standard di PowerPoint</vt:lpstr>
      <vt:lpstr>C’era una volta…..</vt:lpstr>
      <vt:lpstr>Personaggi nelle fiabe e storie nei libri  dei bambini stranieri </vt:lpstr>
      <vt:lpstr>Chi emigra…..</vt:lpstr>
      <vt:lpstr>L’orco Buso (Filippine)</vt:lpstr>
      <vt:lpstr>Aisha Kandisha (Marocco)</vt:lpstr>
      <vt:lpstr>GYNN (mondo arabo)</vt:lpstr>
      <vt:lpstr>Baba Jaga (paesi dell’est)</vt:lpstr>
      <vt:lpstr>Casa Baba Yaga</vt:lpstr>
      <vt:lpstr>Nomi diversi per lo stesso personaggio</vt:lpstr>
      <vt:lpstr>  Vassilissa e la Baba Yaga</vt:lpstr>
      <vt:lpstr>Sacì Pererè (Brasile)</vt:lpstr>
      <vt:lpstr>Nung Guama (Cina)</vt:lpstr>
      <vt:lpstr>Il lupo mannaro</vt:lpstr>
      <vt:lpstr>Drago (tutte le culture)</vt:lpstr>
      <vt:lpstr>Coquena (Argentina, Cile, Perù)</vt:lpstr>
      <vt:lpstr>Presentazione standard di PowerPoint</vt:lpstr>
      <vt:lpstr>Fiabe migranti</vt:lpstr>
      <vt:lpstr>  Le cenerentole  345 versioni nel mondo</vt:lpstr>
      <vt:lpstr>La cenerentola cinese</vt:lpstr>
      <vt:lpstr>Presentazione standard di PowerPoint</vt:lpstr>
      <vt:lpstr>Gli aiuti magici                   Le scarpine</vt:lpstr>
      <vt:lpstr>  Giufà </vt:lpstr>
      <vt:lpstr>Presentazione standard di PowerPoint</vt:lpstr>
      <vt:lpstr>  Tanti nomi per un unico personaggio </vt:lpstr>
      <vt:lpstr>Presentazione standard di PowerPoint</vt:lpstr>
      <vt:lpstr>                     Planisferi        Peters                       Mercatore</vt:lpstr>
      <vt:lpstr>Planisfero sinocentrico</vt:lpstr>
      <vt:lpstr>Planisfero americanocentrico</vt:lpstr>
      <vt:lpstr>Planisfero australocentrico</vt:lpstr>
      <vt:lpstr>Libri in lingua</vt:lpstr>
      <vt:lpstr>Presentazione standard di PowerPoint</vt:lpstr>
      <vt:lpstr>Libri bilingue</vt:lpstr>
      <vt:lpstr>Presentazione standard di PowerPoint</vt:lpstr>
      <vt:lpstr>Libri in simboli</vt:lpstr>
      <vt:lpstr>Silent book</vt:lpstr>
      <vt:lpstr>Presentazione standard di PowerPoint</vt:lpstr>
      <vt:lpstr>Come fare intercultura  con le fiabe….. </vt:lpstr>
      <vt:lpstr>Come fare intercultura  con le fiabe </vt:lpstr>
      <vt:lpstr>LA PAURA Un percorso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Alcune sollecitazioni per una valutazione della dimensione interculturale nei testi</vt:lpstr>
      <vt:lpstr>Presentazione standard di PowerPoint</vt:lpstr>
      <vt:lpstr>Bibliografia</vt:lpstr>
      <vt:lpstr>Presentazione standard di PowerPoint</vt:lpstr>
      <vt:lpstr>Presentazione standard di PowerPoint</vt:lpstr>
    </vt:vector>
  </TitlesOfParts>
  <Company>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 p</dc:creator>
  <cp:lastModifiedBy>Mihaela Coman</cp:lastModifiedBy>
  <cp:revision>27</cp:revision>
  <dcterms:created xsi:type="dcterms:W3CDTF">2017-10-26T10:23:31Z</dcterms:created>
  <dcterms:modified xsi:type="dcterms:W3CDTF">2019-10-15T03:53:17Z</dcterms:modified>
</cp:coreProperties>
</file>