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3" r:id="rId2"/>
    <p:sldMasterId id="2147483706" r:id="rId3"/>
    <p:sldMasterId id="2147483718" r:id="rId4"/>
    <p:sldMasterId id="2147483730" r:id="rId5"/>
    <p:sldMasterId id="2147483742" r:id="rId6"/>
    <p:sldMasterId id="2147483754" r:id="rId7"/>
    <p:sldMasterId id="2147483766" r:id="rId8"/>
  </p:sldMasterIdLst>
  <p:notesMasterIdLst>
    <p:notesMasterId r:id="rId41"/>
  </p:notesMasterIdLst>
  <p:sldIdLst>
    <p:sldId id="265" r:id="rId9"/>
    <p:sldId id="290" r:id="rId10"/>
    <p:sldId id="291" r:id="rId11"/>
    <p:sldId id="293" r:id="rId12"/>
    <p:sldId id="292" r:id="rId13"/>
    <p:sldId id="257" r:id="rId14"/>
    <p:sldId id="276" r:id="rId15"/>
    <p:sldId id="279" r:id="rId16"/>
    <p:sldId id="275" r:id="rId17"/>
    <p:sldId id="288" r:id="rId18"/>
    <p:sldId id="286" r:id="rId19"/>
    <p:sldId id="260" r:id="rId20"/>
    <p:sldId id="258" r:id="rId21"/>
    <p:sldId id="294" r:id="rId22"/>
    <p:sldId id="272" r:id="rId23"/>
    <p:sldId id="259" r:id="rId24"/>
    <p:sldId id="270" r:id="rId25"/>
    <p:sldId id="274" r:id="rId26"/>
    <p:sldId id="271" r:id="rId27"/>
    <p:sldId id="261" r:id="rId28"/>
    <p:sldId id="280" r:id="rId29"/>
    <p:sldId id="277" r:id="rId30"/>
    <p:sldId id="281" r:id="rId31"/>
    <p:sldId id="282" r:id="rId32"/>
    <p:sldId id="283" r:id="rId33"/>
    <p:sldId id="284" r:id="rId34"/>
    <p:sldId id="285" r:id="rId35"/>
    <p:sldId id="287" r:id="rId36"/>
    <p:sldId id="267" r:id="rId37"/>
    <p:sldId id="268" r:id="rId38"/>
    <p:sldId id="269" r:id="rId39"/>
    <p:sldId id="289" r:id="rId40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7127-2E6A-433E-A538-E3D599FFB118}" type="datetimeFigureOut">
              <a:rPr lang="it-IT" smtClean="0"/>
              <a:t>25/11/2016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23CA8-4697-49B3-A7D8-D2B068D5D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73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41363"/>
            <a:ext cx="6502400" cy="36576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9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7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5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2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D04-D46C-4EDD-B17E-2EE2792F461E}" type="datetimeFigureOut">
              <a:rPr lang="it-IT"/>
              <a:pPr>
                <a:defRPr/>
              </a:pPr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FED5-2F8D-4770-9F24-747FDC5BF7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99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D04-D46C-4EDD-B17E-2EE2792F461E}" type="datetimeFigureOut">
              <a:rPr lang="it-IT"/>
              <a:pPr>
                <a:defRPr/>
              </a:pPr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DBAD-6D6A-49EA-B58D-75CA46590F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42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D04-D46C-4EDD-B17E-2EE2792F461E}" type="datetimeFigureOut">
              <a:rPr lang="it-IT"/>
              <a:pPr>
                <a:defRPr/>
              </a:pPr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F886-C33C-456C-A521-753CD17B89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13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D04-D46C-4EDD-B17E-2EE2792F461E}" type="datetimeFigureOut">
              <a:rPr lang="it-IT"/>
              <a:pPr>
                <a:defRPr/>
              </a:pPr>
              <a:t>25/11/2016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FE1F-C2AB-4120-AA57-6219AD1058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806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D04-D46C-4EDD-B17E-2EE2792F461E}" type="datetimeFigureOut">
              <a:rPr lang="it-IT"/>
              <a:pPr>
                <a:defRPr/>
              </a:pPr>
              <a:t>25/11/2016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F70F-3695-4F5F-B0BF-A45CBA4603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26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D04-D46C-4EDD-B17E-2EE2792F461E}" type="datetimeFigureOut">
              <a:rPr lang="it-IT"/>
              <a:pPr>
                <a:defRPr/>
              </a:pPr>
              <a:t>25/11/2016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6AB8-379A-4C74-94B9-D0E84B1C50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403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D04-D46C-4EDD-B17E-2EE2792F461E}" type="datetimeFigureOut">
              <a:rPr lang="it-IT"/>
              <a:pPr>
                <a:defRPr/>
              </a:pPr>
              <a:t>25/11/2016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1495-0933-4229-A2AA-025B330FCA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720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D04-D46C-4EDD-B17E-2EE2792F461E}" type="datetimeFigureOut">
              <a:rPr lang="it-IT"/>
              <a:pPr>
                <a:defRPr/>
              </a:pPr>
              <a:t>25/11/2016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7762-EAA2-4559-B132-A755DA737B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63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D04-D46C-4EDD-B17E-2EE2792F461E}" type="datetimeFigureOut">
              <a:rPr lang="it-IT"/>
              <a:pPr>
                <a:defRPr/>
              </a:pPr>
              <a:t>25/11/2016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24D1-9731-4F18-964E-DA49718E01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292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D04-D46C-4EDD-B17E-2EE2792F461E}" type="datetimeFigureOut">
              <a:rPr lang="it-IT"/>
              <a:pPr>
                <a:defRPr/>
              </a:pPr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1083-BCE0-491D-AB06-BF6B2424F2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13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AD04-D46C-4EDD-B17E-2EE2792F461E}" type="datetimeFigureOut">
              <a:rPr lang="it-IT"/>
              <a:pPr>
                <a:defRPr/>
              </a:pPr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2C67C-0324-4950-B758-2DC82F01D9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40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2336" y="6270171"/>
            <a:ext cx="10047949" cy="39155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3" y="6181722"/>
            <a:ext cx="1273316" cy="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09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90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07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73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22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52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37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38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57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93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8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11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F6D-1402-418F-A5BA-9610F7464FF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AE82B-1BB1-4BE1-835F-D2CADE3713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1035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08C-2095-41AB-9D70-FB335BD9FFF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4F4A-ED7D-4C68-9381-676772ADF0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5373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398F-509D-449D-BA6C-39609A635F8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578B4-071E-4422-8BC6-7A6E974FAE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7479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9F36-40FC-472B-B046-B474D4EE91A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0B78A-1AD0-488F-A1D4-84913CA095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1740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3204-A05F-4EDC-AD65-F83CA8657CFA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6235-B091-45D0-98FF-0D0703F208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805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25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4299-08BB-4F64-840C-E0DE546A7484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66DF-1276-46FB-BECD-D5B705D0C8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9185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1547-8C7C-4BE6-98BF-AD221DFEB32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F9521-1DC3-449A-B17C-65943C379B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6271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0F2A-EECF-4A9D-AA48-6B3168954D5D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AD246-DCCF-44BE-9E42-F064AFC2F2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3518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67B0-1880-4592-9BCC-1EB5FD351A3F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EDE36-BCA8-48B1-8ADE-8AD682DF5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5757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B0B4-503A-4462-8FA9-C5DD79A9F40B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5B8F2-5847-4D47-84DA-185D0B9799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596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7773-00EF-44BD-A55C-F6F0190076F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8E225-CD9B-450E-BCE6-E2F1C73400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3830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F6D-1402-418F-A5BA-9610F7464FF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AE82B-1BB1-4BE1-835F-D2CADE3713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9801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08C-2095-41AB-9D70-FB335BD9FFF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4F4A-ED7D-4C68-9381-676772ADF0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0988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398F-509D-449D-BA6C-39609A635F8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578B4-071E-4422-8BC6-7A6E974FAE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2196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9F36-40FC-472B-B046-B474D4EE91A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0B78A-1AD0-488F-A1D4-84913CA095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201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72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3204-A05F-4EDC-AD65-F83CA8657CFA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6235-B091-45D0-98FF-0D0703F208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34847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4299-08BB-4F64-840C-E0DE546A7484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66DF-1276-46FB-BECD-D5B705D0C8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6819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1547-8C7C-4BE6-98BF-AD221DFEB32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F9521-1DC3-449A-B17C-65943C379B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8785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0F2A-EECF-4A9D-AA48-6B3168954D5D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AD246-DCCF-44BE-9E42-F064AFC2F2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8064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67B0-1880-4592-9BCC-1EB5FD351A3F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EDE36-BCA8-48B1-8ADE-8AD682DF5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364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B0B4-503A-4462-8FA9-C5DD79A9F40B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5B8F2-5847-4D47-84DA-185D0B9799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8792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7773-00EF-44BD-A55C-F6F0190076F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8E225-CD9B-450E-BCE6-E2F1C73400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5725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F6D-1402-418F-A5BA-9610F7464FF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AE82B-1BB1-4BE1-835F-D2CADE3713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1293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08C-2095-41AB-9D70-FB335BD9FFF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4F4A-ED7D-4C68-9381-676772ADF0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4073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398F-509D-449D-BA6C-39609A635F8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578B4-071E-4422-8BC6-7A6E974FAE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888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182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9F36-40FC-472B-B046-B474D4EE91A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0B78A-1AD0-488F-A1D4-84913CA095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375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3204-A05F-4EDC-AD65-F83CA8657CFA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6235-B091-45D0-98FF-0D0703F208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42497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4299-08BB-4F64-840C-E0DE546A7484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66DF-1276-46FB-BECD-D5B705D0C8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8743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1547-8C7C-4BE6-98BF-AD221DFEB32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F9521-1DC3-449A-B17C-65943C379B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99855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0F2A-EECF-4A9D-AA48-6B3168954D5D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AD246-DCCF-44BE-9E42-F064AFC2F2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1231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67B0-1880-4592-9BCC-1EB5FD351A3F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EDE36-BCA8-48B1-8ADE-8AD682DF5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4653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B0B4-503A-4462-8FA9-C5DD79A9F40B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5B8F2-5847-4D47-84DA-185D0B9799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54108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7773-00EF-44BD-A55C-F6F0190076F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8E225-CD9B-450E-BCE6-E2F1C73400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16985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F6D-1402-418F-A5BA-9610F7464FF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AE82B-1BB1-4BE1-835F-D2CADE3713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20370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08C-2095-41AB-9D70-FB335BD9FFF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4F4A-ED7D-4C68-9381-676772ADF0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371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473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398F-509D-449D-BA6C-39609A635F8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578B4-071E-4422-8BC6-7A6E974FAE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05346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9F36-40FC-472B-B046-B474D4EE91A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0B78A-1AD0-488F-A1D4-84913CA095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47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3204-A05F-4EDC-AD65-F83CA8657CFA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6235-B091-45D0-98FF-0D0703F208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7009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4299-08BB-4F64-840C-E0DE546A7484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66DF-1276-46FB-BECD-D5B705D0C8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2033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1547-8C7C-4BE6-98BF-AD221DFEB32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F9521-1DC3-449A-B17C-65943C379B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3687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0F2A-EECF-4A9D-AA48-6B3168954D5D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AD246-DCCF-44BE-9E42-F064AFC2F2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40426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67B0-1880-4592-9BCC-1EB5FD351A3F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EDE36-BCA8-48B1-8ADE-8AD682DF5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5239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B0B4-503A-4462-8FA9-C5DD79A9F40B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5B8F2-5847-4D47-84DA-185D0B9799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35330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7773-00EF-44BD-A55C-F6F0190076F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8E225-CD9B-450E-BCE6-E2F1C73400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44564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FF6D-1402-418F-A5BA-9610F7464FF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AE82B-1BB1-4BE1-835F-D2CADE3713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187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73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08C-2095-41AB-9D70-FB335BD9FFF2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4F4A-ED7D-4C68-9381-676772ADF0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36050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398F-509D-449D-BA6C-39609A635F8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578B4-071E-4422-8BC6-7A6E974FAE9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33692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9F36-40FC-472B-B046-B474D4EE91A7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0B78A-1AD0-488F-A1D4-84913CA095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74271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3204-A05F-4EDC-AD65-F83CA8657CFA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6235-B091-45D0-98FF-0D0703F208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59184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4299-08BB-4F64-840C-E0DE546A7484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66DF-1276-46FB-BECD-D5B705D0C8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11184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1547-8C7C-4BE6-98BF-AD221DFEB32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F9521-1DC3-449A-B17C-65943C379B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85018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0F2A-EECF-4A9D-AA48-6B3168954D5D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AD246-DCCF-44BE-9E42-F064AFC2F21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28612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67B0-1880-4592-9BCC-1EB5FD351A3F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EDE36-BCA8-48B1-8ADE-8AD682DF5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3093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0B0B4-503A-4462-8FA9-C5DD79A9F40B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5B8F2-5847-4D47-84DA-185D0B9799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16620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7773-00EF-44BD-A55C-F6F0190076F6}" type="datetime1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8E225-CD9B-450E-BCE6-E2F1C73400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681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7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92E9FE6-2380-4224-B544-82D9E8CD6A5F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AB4D9C9-1599-4214-9401-8847DDD6BBD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2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653AD04-D46C-4EDD-B17E-2EE2792F461E}" type="datetimeFigureOut">
              <a:rPr lang="it-IT" smtClean="0"/>
              <a:pPr defTabSz="914400">
                <a:defRPr/>
              </a:pPr>
              <a:t>25/11/2016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9B04CDE-AD32-4A71-8CB1-C8DDBBF3438B}" type="slidenum">
              <a:rPr lang="it-IT" smtClean="0"/>
              <a:pPr defTabSz="914400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5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B6055F8-1D02-4417-9241-55C834FD997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25/11/2016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07B441-5312-499D-93C3-6E37886527F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4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0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CEE0E1C-7C25-4DF8-A0D2-6A7B6844565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BEF900-946B-420A-80CA-E01DED87E57F}" type="slidenum">
              <a:rPr lang="it-IT" altLang="it-IT" smtClean="0">
                <a:latin typeface="Garamond" panose="02020404030301010803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9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CEE0E1C-7C25-4DF8-A0D2-6A7B6844565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BEF900-946B-420A-80CA-E01DED87E57F}" type="slidenum">
              <a:rPr lang="it-IT" altLang="it-IT" smtClean="0">
                <a:latin typeface="Garamond" panose="02020404030301010803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CEE0E1C-7C25-4DF8-A0D2-6A7B6844565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BEF900-946B-420A-80CA-E01DED87E57F}" type="slidenum">
              <a:rPr lang="it-IT" altLang="it-IT" smtClean="0">
                <a:latin typeface="Garamond" panose="02020404030301010803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CEE0E1C-7C25-4DF8-A0D2-6A7B6844565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BEF900-946B-420A-80CA-E01DED87E57F}" type="slidenum">
              <a:rPr lang="it-IT" altLang="it-IT" smtClean="0">
                <a:latin typeface="Garamond" panose="02020404030301010803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9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CEE0E1C-7C25-4DF8-A0D2-6A7B6844565A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Garamond" panose="02020404030301010803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25/11/2016</a:t>
            </a:fld>
            <a:endParaRPr lang="it-IT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BEF900-946B-420A-80CA-E01DED87E57F}" type="slidenum">
              <a:rPr lang="it-IT" altLang="it-IT" smtClean="0">
                <a:latin typeface="Garamond" panose="02020404030301010803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3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it/url?sa=i&amp;rct=j&amp;q=&amp;esrc=s&amp;source=images&amp;cd=&amp;cad=rja&amp;uact=8&amp;ved=0ahUKEwiokarG6pXLAhUDPRQKHRAWAAMQjRwIBw&amp;url=http://ita24.it/cartina-italia/cartina-italia-muta&amp;psig=AFQjCNHMOUWrDdPsiGWWBgp9KBi7d1WVcw&amp;ust=1456589942219766" TargetMode="Externa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.bianchera@asst-mantova.i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1631093"/>
            <a:ext cx="10363200" cy="1272746"/>
          </a:xfrm>
        </p:spPr>
        <p:txBody>
          <a:bodyPr/>
          <a:lstStyle/>
          <a:p>
            <a:r>
              <a:rPr lang="it-IT" sz="5400" cap="all" dirty="0">
                <a:ln w="3175" cmpd="sng">
                  <a:noFill/>
                </a:ln>
                <a:solidFill>
                  <a:srgbClr val="146194">
                    <a:lumMod val="75000"/>
                  </a:srgbClr>
                </a:solidFill>
                <a:latin typeface="Century Gothic"/>
              </a:rPr>
              <a:t>IC1 CASTIGLIONE D/S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6118" y="3058296"/>
            <a:ext cx="10070757" cy="3342504"/>
          </a:xfrm>
        </p:spPr>
        <p:txBody>
          <a:bodyPr>
            <a:normAutofit/>
          </a:bodyPr>
          <a:lstStyle/>
          <a:p>
            <a:pPr lvl="0" defTabSz="457200"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it-IT" b="1" dirty="0">
                <a:solidFill>
                  <a:schemeClr val="tx1"/>
                </a:solidFill>
                <a:latin typeface="Century Gothic"/>
              </a:rPr>
              <a:t>IL NOSTRO PERCORSO</a:t>
            </a:r>
          </a:p>
          <a:p>
            <a:pPr lvl="0" defTabSz="457200"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it-IT" b="1" dirty="0" smtClean="0">
                <a:solidFill>
                  <a:schemeClr val="tx1"/>
                </a:solidFill>
                <a:latin typeface="Century Gothic"/>
              </a:rPr>
              <a:t>SPS</a:t>
            </a:r>
          </a:p>
          <a:p>
            <a:pPr lvl="0" defTabSz="457200"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it-IT" b="1" dirty="0" smtClean="0">
                <a:solidFill>
                  <a:schemeClr val="tx1"/>
                </a:solidFill>
                <a:latin typeface="Century Gothic"/>
              </a:rPr>
              <a:t>26 novembre 2016</a:t>
            </a:r>
          </a:p>
          <a:p>
            <a:pPr lvl="0" defTabSz="457200"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Century Gothic"/>
              </a:rPr>
              <a:t>SI DOVREBBE PENSARE DI PIU’ A FARE BENE CHE A STAR BENE E COSI’ SI FINIREBBE ANCHE A STARE MEGLIO.                           </a:t>
            </a:r>
            <a:r>
              <a:rPr lang="it-IT" sz="1800" dirty="0">
                <a:solidFill>
                  <a:schemeClr val="tx1"/>
                </a:solidFill>
                <a:latin typeface="Century Gothic"/>
              </a:rPr>
              <a:t>     (</a:t>
            </a:r>
            <a:r>
              <a:rPr lang="it-IT" sz="1800" dirty="0" err="1">
                <a:solidFill>
                  <a:schemeClr val="tx1"/>
                </a:solidFill>
                <a:latin typeface="Century Gothic"/>
              </a:rPr>
              <a:t>A,Manzoni</a:t>
            </a:r>
            <a:r>
              <a:rPr lang="it-IT" sz="1800" dirty="0">
                <a:solidFill>
                  <a:schemeClr val="tx1"/>
                </a:solidFill>
                <a:latin typeface="Century Gothic"/>
              </a:rPr>
              <a:t>)</a:t>
            </a:r>
          </a:p>
          <a:p>
            <a:pPr lvl="0" defTabSz="457200">
              <a:spcAft>
                <a:spcPts val="600"/>
              </a:spcAft>
              <a:buClr>
                <a:prstClr val="white"/>
              </a:buClr>
              <a:buSzPct val="80000"/>
            </a:pPr>
            <a:endParaRPr lang="it-IT" b="1" dirty="0">
              <a:solidFill>
                <a:schemeClr val="tx1"/>
              </a:solidFill>
              <a:latin typeface="Century Gothic"/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847851" y="5610"/>
            <a:ext cx="9285587" cy="666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sz="4000" b="1" dirty="0">
              <a:solidFill>
                <a:srgbClr val="FF9900"/>
              </a:solidFill>
              <a:latin typeface="Garamond" pitchFamily="18" charset="0"/>
              <a:cs typeface="Arial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sz="4000" b="1" dirty="0">
              <a:solidFill>
                <a:srgbClr val="FF9900"/>
              </a:solidFill>
              <a:latin typeface="Garamond" pitchFamily="18" charset="0"/>
              <a:cs typeface="Arial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sz="4000" b="1" dirty="0">
              <a:solidFill>
                <a:srgbClr val="FF9900"/>
              </a:solidFill>
              <a:latin typeface="Garamond" pitchFamily="18" charset="0"/>
              <a:cs typeface="Arial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sz="4000" b="1" dirty="0">
              <a:solidFill>
                <a:srgbClr val="FF9900"/>
              </a:solidFill>
              <a:latin typeface="Garamond" pitchFamily="18" charset="0"/>
              <a:cs typeface="Arial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sz="4000" b="1" dirty="0" smtClean="0">
              <a:solidFill>
                <a:srgbClr val="00B050"/>
              </a:solidFill>
              <a:latin typeface="Garamond" pitchFamily="18" charset="0"/>
              <a:cs typeface="Arial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it-IT" altLang="it-IT" sz="4000" b="1" dirty="0">
              <a:solidFill>
                <a:srgbClr val="00B050"/>
              </a:solidFill>
              <a:latin typeface="Garamond" pitchFamily="18" charset="0"/>
              <a:cs typeface="Arial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b="1" dirty="0">
                <a:solidFill>
                  <a:srgbClr val="00B050"/>
                </a:solidFill>
                <a:latin typeface="Calibri"/>
                <a:cs typeface="Arial" charset="0"/>
              </a:rPr>
              <a:t>Stimolare nei ragazzi </a:t>
            </a:r>
            <a:br>
              <a:rPr lang="it-IT" altLang="it-IT" b="1" dirty="0">
                <a:solidFill>
                  <a:srgbClr val="00B050"/>
                </a:solidFill>
                <a:latin typeface="Calibri"/>
                <a:cs typeface="Arial" charset="0"/>
              </a:rPr>
            </a:br>
            <a:r>
              <a:rPr lang="it-IT" altLang="it-IT" b="1" dirty="0">
                <a:solidFill>
                  <a:srgbClr val="00B050"/>
                </a:solidFill>
                <a:latin typeface="Calibri"/>
                <a:cs typeface="Arial" charset="0"/>
              </a:rPr>
              <a:t>lo spirito di osservazione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it-IT" altLang="it-IT" b="1" dirty="0">
                <a:solidFill>
                  <a:srgbClr val="00B050"/>
                </a:solidFill>
                <a:latin typeface="Calibri"/>
                <a:cs typeface="Arial" charset="0"/>
              </a:rPr>
              <a:t>Sviluppare la capacità di valutazione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b="1" dirty="0">
                <a:solidFill>
                  <a:srgbClr val="00B050"/>
                </a:solidFill>
                <a:latin typeface="Calibri"/>
                <a:cs typeface="Arial" charset="0"/>
              </a:rPr>
              <a:t> di situazione critiche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b="1" dirty="0">
                <a:solidFill>
                  <a:srgbClr val="00B050"/>
                </a:solidFill>
                <a:latin typeface="Calibri"/>
                <a:cs typeface="Arial" charset="0"/>
              </a:rPr>
              <a:t>nei loro quotidiani ambiti di vita</a:t>
            </a:r>
          </a:p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it-IT" altLang="it-IT" sz="1800" b="1" dirty="0">
              <a:solidFill>
                <a:srgbClr val="00FF00"/>
              </a:solidFill>
              <a:latin typeface="Garamond" pitchFamily="18" charset="0"/>
              <a:cs typeface="Arial" charset="0"/>
            </a:endParaRPr>
          </a:p>
        </p:txBody>
      </p:sp>
      <p:pic>
        <p:nvPicPr>
          <p:cNvPr id="25603" name="Picture 4" descr="Psicologia_dubbio_autostima-1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88" y="259491"/>
            <a:ext cx="5124207" cy="336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8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9557" y="333375"/>
            <a:ext cx="9947619" cy="6167438"/>
          </a:xfrm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altLang="it-IT" b="1" dirty="0" smtClean="0"/>
              <a:t>   Questa azione è un </a:t>
            </a:r>
            <a:r>
              <a:rPr lang="it-IT" altLang="it-IT" sz="3600" b="1" dirty="0">
                <a:solidFill>
                  <a:schemeClr val="tx2">
                    <a:lumMod val="75000"/>
                  </a:schemeClr>
                </a:solidFill>
              </a:rPr>
              <a:t>processo</a:t>
            </a:r>
            <a:r>
              <a:rPr lang="it-IT" altLang="it-IT" b="1" dirty="0" smtClean="0"/>
              <a:t> che deve accompagnare e sostenere i bambini/ragazzi in </a:t>
            </a:r>
            <a:r>
              <a:rPr lang="it-IT" altLang="it-IT" b="1" dirty="0" smtClean="0">
                <a:solidFill>
                  <a:schemeClr val="tx2">
                    <a:lumMod val="75000"/>
                  </a:schemeClr>
                </a:solidFill>
              </a:rPr>
              <a:t>un </a:t>
            </a:r>
            <a:r>
              <a:rPr lang="it-IT" altLang="it-IT" sz="3600" b="1" dirty="0">
                <a:solidFill>
                  <a:schemeClr val="tx2">
                    <a:lumMod val="75000"/>
                  </a:schemeClr>
                </a:solidFill>
              </a:rPr>
              <a:t>percorso di </a:t>
            </a:r>
            <a:r>
              <a:rPr lang="it-IT" altLang="it-IT" sz="3600" b="1" dirty="0" smtClean="0">
                <a:solidFill>
                  <a:schemeClr val="tx2">
                    <a:lumMod val="75000"/>
                  </a:schemeClr>
                </a:solidFill>
              </a:rPr>
              <a:t>crescita </a:t>
            </a:r>
            <a:r>
              <a:rPr lang="it-IT" altLang="it-IT" sz="3600" b="1" dirty="0">
                <a:solidFill>
                  <a:schemeClr val="tx2">
                    <a:lumMod val="75000"/>
                  </a:schemeClr>
                </a:solidFill>
              </a:rPr>
              <a:t>dell’attenzione e cura della propria salute </a:t>
            </a:r>
            <a:r>
              <a:rPr lang="it-IT" altLang="it-IT" b="1" dirty="0" smtClean="0"/>
              <a:t>attraverso 3 TAPPE: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it-IT" altLang="it-IT" b="1" dirty="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2964071"/>
            <a:ext cx="10438021" cy="333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173893" y="3966519"/>
            <a:ext cx="1606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2800" b="1" dirty="0">
                <a:solidFill>
                  <a:srgbClr val="000000"/>
                </a:solidFill>
                <a:latin typeface="Calibri"/>
                <a:cs typeface="Arial" charset="0"/>
              </a:rPr>
              <a:t>DIRE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386649" y="3867665"/>
            <a:ext cx="2379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2800" b="1" dirty="0">
                <a:solidFill>
                  <a:srgbClr val="000000"/>
                </a:solidFill>
                <a:latin typeface="Calibri"/>
                <a:cs typeface="Arial" charset="0"/>
              </a:rPr>
              <a:t>FARE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7500551" y="3867665"/>
            <a:ext cx="2124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2800" b="1" dirty="0">
                <a:solidFill>
                  <a:srgbClr val="000000"/>
                </a:solidFill>
                <a:latin typeface="Calibri"/>
                <a:cs typeface="Arial" charset="0"/>
              </a:rPr>
              <a:t>CAMBIARE</a:t>
            </a:r>
          </a:p>
        </p:txBody>
      </p:sp>
    </p:spTree>
    <p:extLst>
      <p:ext uri="{BB962C8B-B14F-4D97-AF65-F5344CB8AC3E}">
        <p14:creationId xmlns:p14="http://schemas.microsoft.com/office/powerpoint/2010/main" val="2452658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334530" y="3222953"/>
            <a:ext cx="8921578" cy="291835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FUTURO E’ CIO’ CHE COSTRUIAMO </a:t>
            </a:r>
            <a:b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IL </a:t>
            </a: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 </a:t>
            </a:r>
            <a: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ARRIVA UN GIORNO ALLA VOLTA.</a:t>
            </a:r>
            <a:br>
              <a:rPr lang="it-IT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58346" y="234778"/>
            <a:ext cx="3657600" cy="30768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/>
              <a:t>SI PROSEGUE…</a:t>
            </a:r>
          </a:p>
          <a:p>
            <a:pPr marL="0" indent="0" algn="ctr">
              <a:buNone/>
            </a:pPr>
            <a:r>
              <a:rPr lang="it-IT" sz="2800" b="1" dirty="0" smtClean="0"/>
              <a:t>Corso </a:t>
            </a:r>
            <a:r>
              <a:rPr lang="it-IT" sz="2800" b="1" dirty="0"/>
              <a:t>di formazione </a:t>
            </a:r>
            <a:r>
              <a:rPr lang="it-IT" sz="2800" dirty="0"/>
              <a:t>per DS e due collaboratori e operatori </a:t>
            </a:r>
            <a:r>
              <a:rPr lang="it-IT" sz="2800" dirty="0" smtClean="0"/>
              <a:t>ASL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86400" y="976184"/>
            <a:ext cx="4872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Abbiamo </a:t>
            </a:r>
            <a:r>
              <a:rPr lang="it-IT" sz="2800" dirty="0"/>
              <a:t>iniziato a parlare con lo stesso linguaggio per conseguire lo stesso fine: la persona presente e futura!</a:t>
            </a:r>
          </a:p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76183" y="154803"/>
            <a:ext cx="8534400" cy="38528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sz="28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it-IT" sz="2800" b="1" dirty="0" smtClean="0"/>
              <a:t>SI ESCE ALLO SCOPERTO E SI COINVOLGE:</a:t>
            </a:r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r>
              <a:rPr lang="it-IT" sz="3200" dirty="0" smtClean="0"/>
              <a:t>Si forma nell’Istituto  il </a:t>
            </a:r>
            <a:r>
              <a:rPr lang="it-IT" sz="3200" b="1" dirty="0" smtClean="0"/>
              <a:t>gruppo salute con Docenti dei tre ordini </a:t>
            </a:r>
            <a:r>
              <a:rPr lang="it-IT" sz="3200" dirty="0" smtClean="0"/>
              <a:t>per la disseminazione </a:t>
            </a:r>
            <a:r>
              <a:rPr lang="it-IT" sz="3200" dirty="0"/>
              <a:t>del concetto di salute e di </a:t>
            </a:r>
            <a:r>
              <a:rPr lang="it-IT" sz="3200" dirty="0" smtClean="0"/>
              <a:t>benessere, che si allarga e ingloba tutto quanto è nella Scuola e anche fuori dalla Scuola.</a:t>
            </a:r>
          </a:p>
          <a:p>
            <a:pPr marL="0" indent="0" algn="ctr">
              <a:buNone/>
            </a:pPr>
            <a:r>
              <a:rPr lang="it-IT" sz="4700" b="1" dirty="0" smtClean="0"/>
              <a:t>PER</a:t>
            </a:r>
          </a:p>
        </p:txBody>
      </p:sp>
      <p:pic>
        <p:nvPicPr>
          <p:cNvPr id="2050" name="Picture 2" descr="https://conlozuccheronelletasche.files.wordpress.com/2014/06/mafal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96" y="2750366"/>
            <a:ext cx="326096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42613" y="4261607"/>
            <a:ext cx="8397379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-</a:t>
            </a:r>
            <a:r>
              <a:rPr lang="it-IT" sz="2000" dirty="0" smtClean="0">
                <a:solidFill>
                  <a:srgbClr val="FFFF00"/>
                </a:solidFill>
              </a:rPr>
              <a:t>lo sviluppo delle competenze individuali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-qualificazione dell’ambiente sociale della scuola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-miglioramento dell’ambiente strutturale e organizzativo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-rafforzamento delle alleanze e delle collaborazioni con l’esterno</a:t>
            </a:r>
          </a:p>
          <a:p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0066" y="284206"/>
            <a:ext cx="113682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FF3300"/>
                </a:solidFill>
              </a:rPr>
              <a:t>LIFE SKILLS</a:t>
            </a:r>
          </a:p>
          <a:p>
            <a:pPr algn="ctr"/>
            <a:r>
              <a:rPr lang="it-IT" sz="2800" b="1" dirty="0" smtClean="0">
                <a:solidFill>
                  <a:srgbClr val="000000"/>
                </a:solidFill>
              </a:rPr>
              <a:t>«competenze </a:t>
            </a:r>
            <a:r>
              <a:rPr lang="it-IT" sz="2800" b="1" dirty="0">
                <a:solidFill>
                  <a:srgbClr val="000000"/>
                </a:solidFill>
              </a:rPr>
              <a:t>sociali e relazionali che permettono ai</a:t>
            </a:r>
          </a:p>
          <a:p>
            <a:pPr algn="ctr"/>
            <a:r>
              <a:rPr lang="it-IT" sz="2800" b="1" dirty="0">
                <a:solidFill>
                  <a:srgbClr val="000000"/>
                </a:solidFill>
              </a:rPr>
              <a:t>ragazzi di affrontare in modo efficace le esigenze della</a:t>
            </a:r>
          </a:p>
          <a:p>
            <a:pPr algn="ctr"/>
            <a:r>
              <a:rPr lang="it-IT" sz="2800" b="1" dirty="0">
                <a:solidFill>
                  <a:srgbClr val="000000"/>
                </a:solidFill>
              </a:rPr>
              <a:t>vita quotidiana, rapportandosi con fiducia a se stessi,</a:t>
            </a:r>
          </a:p>
          <a:p>
            <a:pPr algn="ctr"/>
            <a:r>
              <a:rPr lang="it-IT" sz="2800" b="1" dirty="0">
                <a:solidFill>
                  <a:srgbClr val="000000"/>
                </a:solidFill>
              </a:rPr>
              <a:t>agli altri e alla </a:t>
            </a:r>
            <a:r>
              <a:rPr lang="it-IT" sz="2800" b="1" dirty="0" smtClean="0">
                <a:solidFill>
                  <a:srgbClr val="000000"/>
                </a:solidFill>
              </a:rPr>
              <a:t>comunità»</a:t>
            </a:r>
          </a:p>
          <a:p>
            <a:pPr algn="ctr"/>
            <a:endParaRPr lang="it-IT" sz="2800" b="1" dirty="0">
              <a:solidFill>
                <a:srgbClr val="000000"/>
              </a:solidFill>
            </a:endParaRPr>
          </a:p>
          <a:p>
            <a:pPr algn="ctr"/>
            <a:r>
              <a:rPr lang="it-IT" sz="2800" b="1" u="sng" dirty="0" smtClean="0">
                <a:solidFill>
                  <a:srgbClr val="FF0000"/>
                </a:solidFill>
              </a:rPr>
              <a:t>Autocoscienza  Gestione delle Emozioni  Gestione dello stress</a:t>
            </a:r>
            <a:endParaRPr lang="it-IT" sz="2800" b="1" u="sng" dirty="0">
              <a:solidFill>
                <a:srgbClr val="FF0000"/>
              </a:solidFill>
            </a:endParaRPr>
          </a:p>
          <a:p>
            <a:pPr algn="ctr"/>
            <a:r>
              <a:rPr lang="it-IT" sz="2800" b="1" u="sng" dirty="0">
                <a:solidFill>
                  <a:srgbClr val="FF0000"/>
                </a:solidFill>
              </a:rPr>
              <a:t>Senso </a:t>
            </a:r>
            <a:r>
              <a:rPr lang="it-IT" sz="2800" b="1" u="sng" dirty="0" smtClean="0">
                <a:solidFill>
                  <a:srgbClr val="FF0000"/>
                </a:solidFill>
              </a:rPr>
              <a:t>critico  Capacità di prendere </a:t>
            </a:r>
            <a:r>
              <a:rPr lang="it-IT" sz="2800" b="1" u="sng" dirty="0">
                <a:solidFill>
                  <a:srgbClr val="FF0000"/>
                </a:solidFill>
              </a:rPr>
              <a:t>decisioni</a:t>
            </a:r>
          </a:p>
          <a:p>
            <a:pPr algn="ctr"/>
            <a:r>
              <a:rPr lang="it-IT" sz="2800" b="1" u="sng" dirty="0">
                <a:solidFill>
                  <a:srgbClr val="FF0000"/>
                </a:solidFill>
              </a:rPr>
              <a:t>Capacità </a:t>
            </a:r>
            <a:r>
              <a:rPr lang="it-IT" sz="2800" b="1" u="sng" dirty="0" smtClean="0">
                <a:solidFill>
                  <a:srgbClr val="FF0000"/>
                </a:solidFill>
              </a:rPr>
              <a:t>di risolvere </a:t>
            </a:r>
            <a:r>
              <a:rPr lang="it-IT" sz="2800" b="1" u="sng" dirty="0">
                <a:solidFill>
                  <a:srgbClr val="FF0000"/>
                </a:solidFill>
              </a:rPr>
              <a:t>problemi</a:t>
            </a:r>
          </a:p>
          <a:p>
            <a:pPr algn="ctr"/>
            <a:r>
              <a:rPr lang="it-IT" sz="2800" b="1" u="sng" dirty="0" smtClean="0">
                <a:solidFill>
                  <a:srgbClr val="FF0000"/>
                </a:solidFill>
              </a:rPr>
              <a:t>Creatività  Comunicazione efficace</a:t>
            </a:r>
            <a:endParaRPr lang="it-IT" sz="2800" b="1" u="sng" dirty="0">
              <a:solidFill>
                <a:srgbClr val="FF0000"/>
              </a:solidFill>
            </a:endParaRPr>
          </a:p>
          <a:p>
            <a:pPr algn="ctr"/>
            <a:r>
              <a:rPr lang="it-IT" sz="2800" b="1" u="sng" dirty="0">
                <a:solidFill>
                  <a:srgbClr val="FF0000"/>
                </a:solidFill>
              </a:rPr>
              <a:t>Empatia</a:t>
            </a:r>
          </a:p>
          <a:p>
            <a:pPr algn="ctr"/>
            <a:r>
              <a:rPr lang="it-IT" sz="2800" b="1" u="sng" dirty="0">
                <a:solidFill>
                  <a:srgbClr val="FF0000"/>
                </a:solidFill>
              </a:rPr>
              <a:t>Capacità </a:t>
            </a:r>
            <a:r>
              <a:rPr lang="it-IT" sz="2800" b="1" u="sng" dirty="0" smtClean="0">
                <a:solidFill>
                  <a:srgbClr val="FF0000"/>
                </a:solidFill>
              </a:rPr>
              <a:t>di interagire </a:t>
            </a:r>
            <a:r>
              <a:rPr lang="it-IT" sz="2800" b="1" u="sng" dirty="0">
                <a:solidFill>
                  <a:srgbClr val="FF0000"/>
                </a:solidFill>
              </a:rPr>
              <a:t>con gli altri</a:t>
            </a:r>
            <a:endParaRPr lang="it-IT" sz="2800" b="1" u="sng" dirty="0"/>
          </a:p>
        </p:txBody>
      </p:sp>
    </p:spTree>
    <p:extLst>
      <p:ext uri="{BB962C8B-B14F-4D97-AF65-F5344CB8AC3E}">
        <p14:creationId xmlns:p14="http://schemas.microsoft.com/office/powerpoint/2010/main" val="150901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 IL METODO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Esposizione e condivisione della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mission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di ogni Servizio coinvolto: esperienze diverse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Valutazione obiettivi illustrati nel Progetto: integrazione nella diversità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Condivisione degli obiettivi: il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legàme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Riflessione “su”e apprendimento “di” Life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skills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lo strumento comune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Strutturazione fasi per ottenere gli obiettivi concordati: le Gambe del progetto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43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30194" y="4487863"/>
            <a:ext cx="10367320" cy="1506537"/>
          </a:xfrm>
        </p:spPr>
        <p:txBody>
          <a:bodyPr>
            <a:normAutofit/>
          </a:bodyPr>
          <a:lstStyle/>
          <a:p>
            <a:r>
              <a:rPr lang="it-IT" sz="4800" b="1" dirty="0" smtClean="0"/>
              <a:t>MA NON FINISCE QUI!</a:t>
            </a:r>
            <a:endParaRPr lang="it-IT" sz="4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53296" y="698157"/>
            <a:ext cx="10309439" cy="3789706"/>
          </a:xfrm>
        </p:spPr>
        <p:txBody>
          <a:bodyPr>
            <a:normAutofit/>
          </a:bodyPr>
          <a:lstStyle/>
          <a:p>
            <a:r>
              <a:rPr lang="it-IT" sz="2400" b="1" dirty="0"/>
              <a:t>Progettazione condivisa ASL Scuola</a:t>
            </a:r>
            <a:r>
              <a:rPr lang="it-IT" sz="2400" dirty="0"/>
              <a:t>: progetto «Tutti gli uomini hanno il diritto di </a:t>
            </a:r>
            <a:r>
              <a:rPr lang="it-IT" sz="2400" dirty="0" smtClean="0"/>
              <a:t>conoscere» sulla sicurezza nell’ambiente di lavoro. Progetto </a:t>
            </a:r>
            <a:r>
              <a:rPr lang="it-IT" sz="2400" dirty="0"/>
              <a:t>«Buona </a:t>
            </a:r>
            <a:r>
              <a:rPr lang="it-IT" sz="2400" dirty="0" smtClean="0"/>
              <a:t>pratica</a:t>
            </a:r>
            <a:r>
              <a:rPr lang="it-IT" sz="2400" dirty="0"/>
              <a:t>» </a:t>
            </a:r>
            <a:endParaRPr lang="it-IT" sz="2400" dirty="0" smtClean="0"/>
          </a:p>
          <a:p>
            <a:r>
              <a:rPr lang="it-IT" sz="2400" dirty="0" smtClean="0"/>
              <a:t>Corso di formazione «</a:t>
            </a:r>
            <a:r>
              <a:rPr lang="it-IT" sz="2400" b="1" dirty="0" smtClean="0"/>
              <a:t>Le emozioni in classe</a:t>
            </a:r>
            <a:r>
              <a:rPr lang="it-IT" sz="2400" dirty="0" smtClean="0"/>
              <a:t>» finanziato dall’ASL</a:t>
            </a:r>
            <a:endParaRPr lang="it-IT" sz="2400" dirty="0"/>
          </a:p>
          <a:p>
            <a:r>
              <a:rPr lang="it-IT" sz="2400" dirty="0"/>
              <a:t>Progetto «</a:t>
            </a:r>
            <a:r>
              <a:rPr lang="it-IT" sz="2400" b="1" dirty="0"/>
              <a:t>Sicurezza</a:t>
            </a:r>
            <a:r>
              <a:rPr lang="it-IT" sz="2400" dirty="0"/>
              <a:t>» di </a:t>
            </a:r>
            <a:r>
              <a:rPr lang="it-IT" sz="2400" dirty="0" smtClean="0"/>
              <a:t>Istituto: clima, relazioni, farmaci salvavita</a:t>
            </a:r>
            <a:endParaRPr lang="it-IT" sz="2400" dirty="0"/>
          </a:p>
          <a:p>
            <a:r>
              <a:rPr lang="it-IT" sz="2400" dirty="0"/>
              <a:t>Progetto </a:t>
            </a:r>
            <a:r>
              <a:rPr lang="it-IT" sz="2400" b="1" dirty="0"/>
              <a:t>«Scopriamo talenti</a:t>
            </a:r>
            <a:r>
              <a:rPr lang="it-IT" sz="2400" dirty="0"/>
              <a:t>»  in rete: ASL, </a:t>
            </a:r>
            <a:r>
              <a:rPr lang="it-IT" sz="2400" dirty="0" smtClean="0"/>
              <a:t>FORMA-CFP</a:t>
            </a:r>
            <a:r>
              <a:rPr lang="it-IT" sz="2400" dirty="0"/>
              <a:t>, Biblioteca Comunale, </a:t>
            </a:r>
            <a:r>
              <a:rPr lang="it-IT" sz="2400" dirty="0" smtClean="0"/>
              <a:t>Barilla</a:t>
            </a:r>
          </a:p>
          <a:p>
            <a:r>
              <a:rPr lang="it-IT" sz="2400" dirty="0" smtClean="0"/>
              <a:t>Progetto </a:t>
            </a:r>
            <a:r>
              <a:rPr lang="it-IT" sz="2400" b="1" dirty="0" smtClean="0"/>
              <a:t>Cibo e movimento</a:t>
            </a:r>
            <a:r>
              <a:rPr lang="it-IT" sz="2400" dirty="0" smtClean="0"/>
              <a:t>: amici per la pelle della tua salute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842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40957" y="262282"/>
            <a:ext cx="10490886" cy="1143000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IL NOSTRO OBIETTIVO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Arial" pitchFamily="34" charset="0"/>
                <a:cs typeface="Arial" pitchFamily="34" charset="0"/>
              </a:rPr>
              <a:t>Costruire una squadra multidisciplinare e multisettoriale che condivida il Progetto e promuova le azioni</a:t>
            </a:r>
          </a:p>
          <a:p>
            <a:r>
              <a:rPr lang="it-IT" sz="2800" dirty="0">
                <a:latin typeface="Arial" pitchFamily="34" charset="0"/>
                <a:cs typeface="Arial" pitchFamily="34" charset="0"/>
              </a:rPr>
              <a:t>Monitorare il linguaggio e le collaborazioni tra gli attori </a:t>
            </a:r>
          </a:p>
          <a:p>
            <a:r>
              <a:rPr lang="it-IT" sz="2800" dirty="0">
                <a:latin typeface="Arial" pitchFamily="34" charset="0"/>
                <a:cs typeface="Arial" pitchFamily="34" charset="0"/>
              </a:rPr>
              <a:t>Sostenere gli attori della Rete attraverso </a:t>
            </a:r>
            <a:r>
              <a:rPr lang="it-IT" sz="2800" dirty="0" err="1">
                <a:latin typeface="Arial" pitchFamily="34" charset="0"/>
                <a:cs typeface="Arial" pitchFamily="34" charset="0"/>
              </a:rPr>
              <a:t>empowerment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 e spunti motivazionali</a:t>
            </a:r>
          </a:p>
          <a:p>
            <a:r>
              <a:rPr lang="it-IT" sz="2800" dirty="0">
                <a:latin typeface="Arial" pitchFamily="34" charset="0"/>
                <a:cs typeface="Arial" pitchFamily="34" charset="0"/>
              </a:rPr>
              <a:t>Individuare indicatori di processo e di risultato: le buone pratiche</a:t>
            </a:r>
          </a:p>
          <a:p>
            <a:r>
              <a:rPr lang="it-IT" sz="2800" dirty="0">
                <a:latin typeface="Arial" pitchFamily="34" charset="0"/>
                <a:cs typeface="Arial" pitchFamily="34" charset="0"/>
              </a:rPr>
              <a:t>Mantenere le relazioni attive e renderle riconoscibili</a:t>
            </a:r>
          </a:p>
          <a:p>
            <a:r>
              <a:rPr lang="it-IT" sz="2800" dirty="0" smtClean="0">
                <a:latin typeface="Arial" pitchFamily="34" charset="0"/>
                <a:cs typeface="Arial" pitchFamily="34" charset="0"/>
              </a:rPr>
              <a:t>Analizzare </a:t>
            </a:r>
            <a:r>
              <a:rPr lang="it-IT" sz="2800" dirty="0">
                <a:latin typeface="Arial" pitchFamily="34" charset="0"/>
                <a:cs typeface="Arial" pitchFamily="34" charset="0"/>
              </a:rPr>
              <a:t>il Progetto di Rete 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>e renderlo valutabile e riproducibile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14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10515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GLI INDICATORI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PROCESSO 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RISULTATO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it-IT" sz="2400" dirty="0">
                <a:latin typeface="Arial" pitchFamily="34" charset="0"/>
                <a:cs typeface="Arial" pitchFamily="34" charset="0"/>
              </a:rPr>
              <a:t>Mettere a sistema la Commissione salute nella Scuola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Mettere a sistema la Commissione salute distrettuale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Rendere il Progetto “la scuola sicura” trasferibile, sostenibile  ed innovativo: “Griglia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Modenini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Implementare le Piste </a:t>
            </a:r>
            <a:r>
              <a:rPr lang="it-IT" sz="2400" dirty="0" err="1">
                <a:latin typeface="Arial" pitchFamily="34" charset="0"/>
                <a:cs typeface="Arial" pitchFamily="34" charset="0"/>
              </a:rPr>
              <a:t>Pedibus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 nel Distretto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Diminuire gli Infortuni a scuola e a casa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Migliorare il clima classe e i rapporti tra i Docenti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Divulgare attraverso le piattaforme informatiche dei Comuni, Scuola,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Asst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Associazioni di volontariato le esperienze di Promozione della salute</a:t>
            </a:r>
          </a:p>
          <a:p>
            <a:r>
              <a:rPr lang="it-IT" sz="2400" dirty="0">
                <a:latin typeface="Arial" pitchFamily="34" charset="0"/>
                <a:cs typeface="Arial" pitchFamily="34" charset="0"/>
              </a:rPr>
              <a:t>Includere la popolazione straniera attraverso il Processo intercultura infanzia e adulti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95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GLI ATTORI DELLA RETE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47134" y="1600200"/>
            <a:ext cx="10379677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Operatori Asl                      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Asst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Ast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Docenti e personale non Docente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Alunni dell’Istituto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Operatori Polizia Locale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Operatori Croce Rossa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Ufficio di Piano 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Amministrazione Comunale</a:t>
            </a: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Genitori                           Famiglie 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>
            <a:off x="3212757" y="1890584"/>
            <a:ext cx="2150075" cy="49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2360141" y="5601319"/>
            <a:ext cx="25949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2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1341" y="481914"/>
            <a:ext cx="100954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«PROBLEMI» ANTE MODELLO SPS ………….</a:t>
            </a:r>
          </a:p>
          <a:p>
            <a:endParaRPr lang="it-IT" sz="2800" dirty="0" smtClean="0">
              <a:solidFill>
                <a:srgbClr val="000000"/>
              </a:solidFill>
              <a:latin typeface="+mj-lt"/>
              <a:cs typeface="Angsana New" panose="02020603050405020304" pitchFamily="18" charset="-34"/>
            </a:endParaRPr>
          </a:p>
          <a:p>
            <a:pPr algn="ctr"/>
            <a:r>
              <a:rPr lang="it-IT" sz="2800" dirty="0" smtClean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……gli </a:t>
            </a:r>
            <a:r>
              <a:rPr lang="it-IT" sz="2800" dirty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interventi di promozione</a:t>
            </a:r>
          </a:p>
          <a:p>
            <a:pPr algn="ctr"/>
            <a:r>
              <a:rPr lang="it-IT" sz="2800" dirty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della salute</a:t>
            </a:r>
          </a:p>
          <a:p>
            <a:pPr algn="ctr"/>
            <a:r>
              <a:rPr lang="it-IT" sz="2800" dirty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finora effettuati nelle</a:t>
            </a:r>
          </a:p>
          <a:p>
            <a:pPr algn="ctr"/>
            <a:r>
              <a:rPr lang="it-IT" sz="2800" dirty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istituzioni scolastiche,</a:t>
            </a:r>
          </a:p>
          <a:p>
            <a:pPr algn="ctr"/>
            <a:r>
              <a:rPr lang="it-IT" sz="2800" dirty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anche se in alcuni casi</a:t>
            </a:r>
          </a:p>
          <a:p>
            <a:pPr algn="ctr"/>
            <a:r>
              <a:rPr lang="it-IT" sz="2800" dirty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in numero cospicuo,</a:t>
            </a:r>
          </a:p>
          <a:p>
            <a:pPr algn="ctr"/>
            <a:r>
              <a:rPr lang="it-IT" sz="2800" dirty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sono stati molto spesso caratterizzati da </a:t>
            </a:r>
            <a:r>
              <a:rPr lang="it-IT" sz="2800" dirty="0">
                <a:solidFill>
                  <a:srgbClr val="33339B"/>
                </a:solidFill>
                <a:latin typeface="+mj-lt"/>
                <a:cs typeface="Angsana New" panose="02020603050405020304" pitchFamily="18" charset="-34"/>
              </a:rPr>
              <a:t>discontinuità,</a:t>
            </a:r>
          </a:p>
          <a:p>
            <a:pPr algn="ctr"/>
            <a:r>
              <a:rPr lang="it-IT" sz="2800" dirty="0">
                <a:solidFill>
                  <a:srgbClr val="33339B"/>
                </a:solidFill>
                <a:latin typeface="+mj-lt"/>
                <a:cs typeface="Angsana New" panose="02020603050405020304" pitchFamily="18" charset="-34"/>
              </a:rPr>
              <a:t>frammentarietà e disomogeneità </a:t>
            </a:r>
            <a:r>
              <a:rPr lang="it-IT" sz="2800" dirty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operative e non</a:t>
            </a:r>
          </a:p>
          <a:p>
            <a:pPr algn="ctr"/>
            <a:r>
              <a:rPr lang="it-IT" sz="2800" dirty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sempre è stato possibile la loro valutazione e</a:t>
            </a:r>
          </a:p>
          <a:p>
            <a:pPr algn="ctr"/>
            <a:r>
              <a:rPr lang="it-IT" sz="2800" dirty="0" smtClean="0">
                <a:solidFill>
                  <a:srgbClr val="000000"/>
                </a:solidFill>
                <a:latin typeface="+mj-lt"/>
                <a:cs typeface="Angsana New" panose="02020603050405020304" pitchFamily="18" charset="-34"/>
              </a:rPr>
              <a:t>riproducibilità……</a:t>
            </a:r>
            <a:endParaRPr lang="it-IT" sz="2800" dirty="0">
              <a:latin typeface="+mj-lt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971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470454" y="4868562"/>
            <a:ext cx="7063946" cy="1125838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Ci sono molti modi di andare avanti, ma solo un modo di stare fermo.</a:t>
            </a:r>
            <a:br>
              <a:rPr lang="it-IT" sz="2000" dirty="0"/>
            </a:br>
            <a:r>
              <a:rPr lang="it-IT" sz="2000" dirty="0"/>
              <a:t>(Franklin D. Roosevelt)</a:t>
            </a:r>
            <a:r>
              <a:rPr lang="it-IT" sz="2000" dirty="0">
                <a:solidFill>
                  <a:schemeClr val="bg1"/>
                </a:solidFill>
              </a:rPr>
              <a:t/>
            </a:r>
            <a:br>
              <a:rPr lang="it-IT" sz="2000" dirty="0">
                <a:solidFill>
                  <a:schemeClr val="bg1"/>
                </a:solidFill>
              </a:rPr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247135" y="321276"/>
            <a:ext cx="10515599" cy="6314301"/>
          </a:xfrm>
        </p:spPr>
        <p:txBody>
          <a:bodyPr>
            <a:normAutofit/>
          </a:bodyPr>
          <a:lstStyle/>
          <a:p>
            <a:endParaRPr lang="it-IT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sz="3600" dirty="0" smtClean="0"/>
              <a:t>…….IL LAVORO VA AVANTI……</a:t>
            </a:r>
          </a:p>
          <a:p>
            <a:pPr marL="0" indent="0" algn="ctr">
              <a:buNone/>
            </a:pPr>
            <a:endParaRPr lang="it-IT" sz="3600" dirty="0" smtClean="0"/>
          </a:p>
          <a:p>
            <a:r>
              <a:rPr lang="it-IT" sz="3200" dirty="0" smtClean="0"/>
              <a:t>Gruppo </a:t>
            </a:r>
            <a:r>
              <a:rPr lang="it-IT" sz="3200" dirty="0"/>
              <a:t>di lavoro misto </a:t>
            </a:r>
            <a:r>
              <a:rPr lang="it-IT" sz="3200" dirty="0" smtClean="0"/>
              <a:t>ASST-ATS-SCUOLA-FAMIGLIE </a:t>
            </a:r>
            <a:r>
              <a:rPr lang="it-IT" sz="3200" dirty="0"/>
              <a:t>per </a:t>
            </a:r>
            <a:r>
              <a:rPr lang="it-IT" sz="3200" b="1" dirty="0"/>
              <a:t>progettazione</a:t>
            </a:r>
            <a:r>
              <a:rPr lang="it-IT" sz="3200" dirty="0"/>
              <a:t> con modello comune</a:t>
            </a:r>
          </a:p>
          <a:p>
            <a:r>
              <a:rPr lang="it-IT" dirty="0" smtClean="0"/>
              <a:t>Costruire e rivedere la Commissione salute Docenti/Famiglie </a:t>
            </a:r>
            <a:r>
              <a:rPr lang="it-IT" sz="3200" dirty="0" smtClean="0"/>
              <a:t> (BUONA PRATICA)</a:t>
            </a:r>
          </a:p>
          <a:p>
            <a:pPr marL="0" indent="0" algn="ctr">
              <a:buNone/>
            </a:pPr>
            <a:r>
              <a:rPr lang="it-IT" sz="3600" dirty="0" smtClean="0"/>
              <a:t>   PATTO PER LA SALUTE</a:t>
            </a:r>
          </a:p>
          <a:p>
            <a:pPr marL="0" indent="0">
              <a:buNone/>
            </a:pPr>
            <a:endParaRPr lang="it-IT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3059" y="3035301"/>
            <a:ext cx="10787449" cy="919163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4800" b="1" dirty="0">
                <a:solidFill>
                  <a:prstClr val="white"/>
                </a:solidFill>
              </a:rPr>
              <a:t> </a:t>
            </a:r>
            <a:r>
              <a:rPr lang="it-IT" altLang="it-IT" sz="4800" b="1" dirty="0">
                <a:solidFill>
                  <a:schemeClr val="tx2"/>
                </a:solidFill>
              </a:rPr>
              <a:t>Perché questo </a:t>
            </a:r>
            <a:r>
              <a:rPr lang="it-IT" altLang="it-IT" sz="4800" b="1" dirty="0" smtClean="0">
                <a:solidFill>
                  <a:schemeClr val="tx2"/>
                </a:solidFill>
              </a:rPr>
              <a:t>Processo???</a:t>
            </a:r>
            <a:endParaRPr lang="it-IT" altLang="it-IT" sz="4800" b="1" dirty="0">
              <a:solidFill>
                <a:schemeClr val="tx2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173892" y="3954464"/>
            <a:ext cx="895435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it-IT" altLang="it-IT" sz="8000" b="1" i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Per condividere </a:t>
            </a:r>
            <a:br>
              <a:rPr lang="it-IT" altLang="it-IT" sz="8000" b="1" i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</a:br>
            <a:r>
              <a:rPr lang="it-IT" altLang="it-IT" sz="8000" b="1" i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la Salute</a:t>
            </a:r>
          </a:p>
        </p:txBody>
      </p:sp>
      <p:pic>
        <p:nvPicPr>
          <p:cNvPr id="9220" name="Picture 4" descr="Psicologia_dubbio_autostima-1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2276" y="272256"/>
            <a:ext cx="3529013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5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0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22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AF60C3-CA97-4556-9553-2350ED984EF0}" type="slidenum">
              <a:rPr lang="it-IT" altLang="it-IT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it-IT" altLang="it-I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02" name="Picture 2" descr="http://ita24.it/wp-content/uploads/2012/03/cartina-mu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26867" y="307690"/>
            <a:ext cx="4910733" cy="615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CasellaDiTesto 5"/>
          <p:cNvSpPr txBox="1">
            <a:spLocks noChangeArrowheads="1"/>
          </p:cNvSpPr>
          <p:nvPr/>
        </p:nvSpPr>
        <p:spPr bwMode="auto">
          <a:xfrm>
            <a:off x="6096001" y="1138238"/>
            <a:ext cx="4049713" cy="525462"/>
          </a:xfrm>
          <a:prstGeom prst="rect">
            <a:avLst/>
          </a:prstGeom>
          <a:solidFill>
            <a:srgbClr val="00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1650" tIns="45825" rIns="91650" bIns="458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Popolazione:   </a:t>
            </a:r>
            <a:r>
              <a:rPr lang="it-IT" altLang="it-IT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60.782.668 *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548563" y="1978025"/>
            <a:ext cx="1985962" cy="13271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lIns="91650" tIns="45825" rIns="91650" bIns="45825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prstClr val="black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it-IT" sz="2400" b="1" dirty="0">
                <a:solidFill>
                  <a:prstClr val="black"/>
                </a:solidFill>
                <a:cs typeface="Arial" charset="0"/>
              </a:rPr>
              <a:t>persone diabetiche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prstClr val="black"/>
                </a:solidFill>
                <a:cs typeface="Arial" charset="0"/>
              </a:rPr>
              <a:t>3.700.000</a:t>
            </a:r>
          </a:p>
        </p:txBody>
      </p:sp>
      <p:sp>
        <p:nvSpPr>
          <p:cNvPr id="10246" name="CasellaDiTesto 7"/>
          <p:cNvSpPr txBox="1">
            <a:spLocks noChangeArrowheads="1"/>
          </p:cNvSpPr>
          <p:nvPr/>
        </p:nvSpPr>
        <p:spPr bwMode="auto">
          <a:xfrm>
            <a:off x="6553201" y="6462714"/>
            <a:ext cx="3133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0" tIns="45825" rIns="91650" bIns="458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prstClr val="black"/>
                </a:solidFill>
                <a:latin typeface="Calibri" panose="020F0502020204030204" pitchFamily="34" charset="0"/>
              </a:rPr>
              <a:t>* </a:t>
            </a:r>
            <a:r>
              <a:rPr lang="it-IT" altLang="it-IT" i="1">
                <a:solidFill>
                  <a:prstClr val="black"/>
                </a:solidFill>
                <a:latin typeface="Calibri" panose="020F0502020204030204" pitchFamily="34" charset="0"/>
              </a:rPr>
              <a:t>ISTAT  1 gennaio 2014</a:t>
            </a:r>
          </a:p>
        </p:txBody>
      </p:sp>
      <p:sp>
        <p:nvSpPr>
          <p:cNvPr id="9" name="Segnaposto testo 8"/>
          <p:cNvSpPr txBox="1">
            <a:spLocks noGrp="1"/>
          </p:cNvSpPr>
          <p:nvPr>
            <p:ph type="body" idx="1"/>
          </p:nvPr>
        </p:nvSpPr>
        <p:spPr>
          <a:xfrm>
            <a:off x="2686050" y="4192588"/>
            <a:ext cx="6650038" cy="531812"/>
          </a:xfr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rtlCol="0"/>
          <a:lstStyle/>
          <a:p>
            <a:pPr marL="0" indent="0" algn="ctr">
              <a:buNone/>
              <a:defRPr/>
            </a:pPr>
            <a:r>
              <a:rPr lang="it-IT" sz="2400" dirty="0"/>
              <a:t>1.300.000 persone non sanno di essere diabetiche </a:t>
            </a:r>
          </a:p>
        </p:txBody>
      </p:sp>
      <p:sp>
        <p:nvSpPr>
          <p:cNvPr id="10248" name="CasellaDiTesto 9"/>
          <p:cNvSpPr txBox="1">
            <a:spLocks noChangeArrowheads="1"/>
          </p:cNvSpPr>
          <p:nvPr/>
        </p:nvSpPr>
        <p:spPr bwMode="auto">
          <a:xfrm>
            <a:off x="469556" y="2096935"/>
            <a:ext cx="2672325" cy="83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650" tIns="45825" rIns="91650" bIns="458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I dati epidemiologici:</a:t>
            </a:r>
          </a:p>
        </p:txBody>
      </p:sp>
    </p:spTree>
    <p:extLst>
      <p:ext uri="{BB962C8B-B14F-4D97-AF65-F5344CB8AC3E}">
        <p14:creationId xmlns:p14="http://schemas.microsoft.com/office/powerpoint/2010/main" val="22597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F23FDD-B4ED-49CF-B09A-67AB5C265404}" type="slidenum">
              <a:rPr lang="it-IT" altLang="it-IT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it-IT" altLang="it-I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1524000" y="374649"/>
            <a:ext cx="8675689" cy="1009307"/>
          </a:xfrm>
        </p:spPr>
        <p:txBody>
          <a:bodyPr/>
          <a:lstStyle/>
          <a:p>
            <a:r>
              <a:rPr lang="it-IT" altLang="it-IT" sz="6600" b="1" dirty="0"/>
              <a:t>Alcuni dati:</a:t>
            </a:r>
            <a:r>
              <a:rPr lang="it-IT" altLang="it-IT" sz="7200" b="1" dirty="0"/>
              <a:t> </a:t>
            </a:r>
          </a:p>
        </p:txBody>
      </p:sp>
      <p:sp>
        <p:nvSpPr>
          <p:cNvPr id="57349" name="Rectangle 5"/>
          <p:cNvSpPr>
            <a:spLocks noGrp="1"/>
          </p:cNvSpPr>
          <p:nvPr>
            <p:ph type="body" idx="4294967295"/>
          </p:nvPr>
        </p:nvSpPr>
        <p:spPr>
          <a:xfrm>
            <a:off x="593124" y="1643449"/>
            <a:ext cx="9897762" cy="493034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 pazienti affetti da diabete saranno nel mondo:</a:t>
            </a:r>
          </a:p>
          <a:p>
            <a:pPr marL="0" indent="0" algn="ctr">
              <a:buNone/>
              <a:defRPr/>
            </a:pPr>
            <a:r>
              <a:rPr lang="it-IT" sz="3600" b="1" dirty="0">
                <a:solidFill>
                  <a:srgbClr val="00B050"/>
                </a:solidFill>
                <a:latin typeface="Century Gothic" pitchFamily="34" charset="0"/>
              </a:rPr>
              <a:t>300 milioni nel 2025</a:t>
            </a:r>
          </a:p>
          <a:p>
            <a:pPr marL="0" indent="0" algn="ctr">
              <a:buNone/>
              <a:defRPr/>
            </a:pPr>
            <a:endParaRPr lang="it-IT" sz="2400" b="1" dirty="0" smtClean="0">
              <a:latin typeface="Century Gothic" pitchFamily="34" charset="0"/>
            </a:endParaRPr>
          </a:p>
          <a:p>
            <a:pPr marL="0" indent="0" algn="ctr">
              <a:buNone/>
              <a:defRPr/>
            </a:pPr>
            <a:endParaRPr lang="it-IT" sz="2400" b="1" dirty="0">
              <a:latin typeface="Century Gothic" pitchFamily="34" charset="0"/>
            </a:endParaRPr>
          </a:p>
          <a:p>
            <a:pPr marL="0" indent="0" algn="ctr">
              <a:buNone/>
              <a:defRPr/>
            </a:pP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incidenza annuale in Italia attualmente è del </a:t>
            </a:r>
            <a:b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it-IT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2-3 per mille pari quindi a:</a:t>
            </a:r>
          </a:p>
          <a:p>
            <a:pPr marL="0" indent="0" algn="ctr">
              <a:buNone/>
              <a:defRPr/>
            </a:pPr>
            <a:r>
              <a:rPr lang="it-IT" sz="4000" b="1" dirty="0">
                <a:solidFill>
                  <a:srgbClr val="00B050"/>
                </a:solidFill>
                <a:latin typeface="Century Gothic" pitchFamily="34" charset="0"/>
              </a:rPr>
              <a:t>100 mila nuovi diabetici</a:t>
            </a:r>
            <a:r>
              <a:rPr lang="it-IT" sz="3600" b="1" dirty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it-IT" sz="4000" b="1" dirty="0">
                <a:solidFill>
                  <a:srgbClr val="00B050"/>
                </a:solidFill>
                <a:latin typeface="Century Gothic" pitchFamily="34" charset="0"/>
              </a:rPr>
              <a:t>l</a:t>
            </a:r>
            <a:r>
              <a:rPr lang="it-IT" sz="4000" b="1" dirty="0">
                <a:solidFill>
                  <a:srgbClr val="00B050"/>
                </a:solidFill>
              </a:rPr>
              <a:t>’</a:t>
            </a:r>
            <a:r>
              <a:rPr lang="it-IT" sz="4000" b="1" dirty="0">
                <a:solidFill>
                  <a:srgbClr val="00B050"/>
                </a:solidFill>
                <a:latin typeface="Century Gothic" pitchFamily="34" charset="0"/>
              </a:rPr>
              <a:t>anno</a:t>
            </a:r>
            <a:endParaRPr lang="it-IT" sz="4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>
              <a:buFont typeface="Arial" charset="0"/>
              <a:buChar char="•"/>
              <a:defRPr/>
            </a:pPr>
            <a:endParaRPr lang="it-IT" sz="4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>
              <a:buFont typeface="Arial" charset="0"/>
              <a:buChar char="•"/>
              <a:defRPr/>
            </a:pPr>
            <a:endParaRPr lang="it-IT" sz="2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marL="0" indent="0">
              <a:buNone/>
              <a:defRPr/>
            </a:pPr>
            <a:r>
              <a:rPr lang="it-IT" sz="2000" b="1" dirty="0"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9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7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egnaposto testo 2"/>
          <p:cNvSpPr>
            <a:spLocks noGrp="1"/>
          </p:cNvSpPr>
          <p:nvPr>
            <p:ph type="body" idx="1"/>
          </p:nvPr>
        </p:nvSpPr>
        <p:spPr>
          <a:xfrm>
            <a:off x="2046289" y="298450"/>
            <a:ext cx="7870825" cy="1049338"/>
          </a:xfrm>
        </p:spPr>
        <p:txBody>
          <a:bodyPr/>
          <a:lstStyle/>
          <a:p>
            <a:r>
              <a:rPr lang="it-IT" altLang="it-IT" b="1" smtClean="0">
                <a:latin typeface="Arial" panose="020B0604020202020204" pitchFamily="34" charset="0"/>
                <a:cs typeface="Arial" panose="020B0604020202020204" pitchFamily="34" charset="0"/>
              </a:rPr>
              <a:t>Andamento della prevalenza del diabete in Italia (2001-2014)</a:t>
            </a:r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BA21C3-CAC3-49F3-A9F0-EEE9872AF8A4}" type="slidenum">
              <a:rPr lang="it-IT" altLang="it-IT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it-IT" altLang="it-IT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2293" name="Immagine 4" descr="http://www.epicentro.iss.it/igea/diabete/istat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94" y="458058"/>
            <a:ext cx="8104188" cy="424973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ttangolo 5"/>
          <p:cNvSpPr>
            <a:spLocks noChangeArrowheads="1"/>
          </p:cNvSpPr>
          <p:nvPr/>
        </p:nvSpPr>
        <p:spPr bwMode="auto">
          <a:xfrm>
            <a:off x="2224088" y="4941888"/>
            <a:ext cx="741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0" tIns="45825" rIns="91650" bIns="45825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 sz="2800" dirty="0">
                <a:solidFill>
                  <a:prstClr val="black"/>
                </a:solidFill>
                <a:latin typeface="Calibri"/>
                <a:cs typeface="Arial" charset="0"/>
              </a:rPr>
              <a:t>La prevalenza del diabete aumenta con l’età fino a raggiungere il 20,3% nelle persone con età uguale o superiore ai 75 anni</a:t>
            </a:r>
          </a:p>
        </p:txBody>
      </p:sp>
    </p:spTree>
    <p:extLst>
      <p:ext uri="{BB962C8B-B14F-4D97-AF65-F5344CB8AC3E}">
        <p14:creationId xmlns:p14="http://schemas.microsoft.com/office/powerpoint/2010/main" val="26976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524001" y="188913"/>
            <a:ext cx="8785225" cy="1295400"/>
          </a:xfrm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/>
              <a:t>Modello di previsione della spesa sanitaria pubblica in Italia (2050)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2049" y="1484313"/>
            <a:ext cx="8677275" cy="510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50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/>
          <a:srcRect l="10242" t="4781" r="15393" b="23805"/>
          <a:stretch/>
        </p:blipFill>
        <p:spPr bwMode="auto">
          <a:xfrm>
            <a:off x="981100" y="1322646"/>
            <a:ext cx="7923212" cy="498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ANd9GcQChiNKjqy1izsl3KeAx_l5ruguctTPS9ZJDMDgZzYHTGsBnw8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10" y="345013"/>
            <a:ext cx="1398286" cy="1739045"/>
          </a:xfrm>
          <a:prstGeom prst="round2DiagRect">
            <a:avLst>
              <a:gd name="adj1" fmla="val 2211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836" y="164200"/>
            <a:ext cx="9786552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tangolo 1"/>
          <p:cNvSpPr/>
          <p:nvPr/>
        </p:nvSpPr>
        <p:spPr>
          <a:xfrm>
            <a:off x="4633783" y="5152768"/>
            <a:ext cx="1940011" cy="1156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b="1" dirty="0">
                <a:solidFill>
                  <a:prstClr val="black"/>
                </a:solidFill>
              </a:rPr>
              <a:t>EMANCIPAZIONE VERSO LA SALUTE</a:t>
            </a:r>
          </a:p>
        </p:txBody>
      </p:sp>
      <p:sp>
        <p:nvSpPr>
          <p:cNvPr id="7" name="Rettangolo 6"/>
          <p:cNvSpPr/>
          <p:nvPr/>
        </p:nvSpPr>
        <p:spPr>
          <a:xfrm>
            <a:off x="7166919" y="2409568"/>
            <a:ext cx="1433385" cy="1451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it-IT" sz="2000" b="1" dirty="0">
                <a:solidFill>
                  <a:prstClr val="black"/>
                </a:solidFill>
              </a:rPr>
              <a:t>BOTTOM UP</a:t>
            </a:r>
          </a:p>
        </p:txBody>
      </p:sp>
    </p:spTree>
    <p:extLst>
      <p:ext uri="{BB962C8B-B14F-4D97-AF65-F5344CB8AC3E}">
        <p14:creationId xmlns:p14="http://schemas.microsoft.com/office/powerpoint/2010/main" val="3056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226" y="148281"/>
            <a:ext cx="9504000" cy="650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96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7838" y="1050325"/>
            <a:ext cx="9761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0000"/>
                </a:solidFill>
                <a:latin typeface="+mj-lt"/>
              </a:rPr>
              <a:t>In particolare, ha dimostrato la sua poca</a:t>
            </a:r>
          </a:p>
          <a:p>
            <a:pPr algn="ctr"/>
            <a:r>
              <a:rPr lang="it-IT" sz="3200" b="1" dirty="0">
                <a:solidFill>
                  <a:srgbClr val="000000"/>
                </a:solidFill>
                <a:latin typeface="+mj-lt"/>
              </a:rPr>
              <a:t>efficacia la metodologia di intervento</a:t>
            </a:r>
          </a:p>
          <a:p>
            <a:pPr algn="ctr"/>
            <a:r>
              <a:rPr lang="it-IT" sz="3200" b="1" dirty="0">
                <a:solidFill>
                  <a:srgbClr val="000000"/>
                </a:solidFill>
                <a:latin typeface="+mj-lt"/>
              </a:rPr>
              <a:t>preventivo di educazione alla salute centrata</a:t>
            </a:r>
          </a:p>
          <a:p>
            <a:pPr algn="ctr"/>
            <a:r>
              <a:rPr lang="it-IT" sz="3200" b="1" dirty="0">
                <a:solidFill>
                  <a:srgbClr val="000000"/>
                </a:solidFill>
                <a:latin typeface="+mj-lt"/>
              </a:rPr>
              <a:t>sulla figura dell’</a:t>
            </a:r>
            <a:r>
              <a:rPr lang="it-IT" sz="3200" b="1" dirty="0">
                <a:solidFill>
                  <a:srgbClr val="33339B"/>
                </a:solidFill>
                <a:latin typeface="+mj-lt"/>
              </a:rPr>
              <a:t>esperto</a:t>
            </a:r>
            <a:r>
              <a:rPr lang="it-IT" sz="3200" b="1" dirty="0">
                <a:solidFill>
                  <a:srgbClr val="000000"/>
                </a:solidFill>
                <a:latin typeface="+mj-lt"/>
              </a:rPr>
              <a:t>,</a:t>
            </a:r>
          </a:p>
          <a:p>
            <a:pPr algn="ctr"/>
            <a:r>
              <a:rPr lang="it-IT" sz="3200" dirty="0">
                <a:solidFill>
                  <a:srgbClr val="000000"/>
                </a:solidFill>
                <a:latin typeface="+mj-lt"/>
              </a:rPr>
              <a:t>cui spesso è stato delegato il compito di</a:t>
            </a:r>
          </a:p>
          <a:p>
            <a:pPr algn="ctr"/>
            <a:r>
              <a:rPr lang="it-IT" sz="3200" dirty="0">
                <a:solidFill>
                  <a:srgbClr val="000000"/>
                </a:solidFill>
                <a:latin typeface="+mj-lt"/>
              </a:rPr>
              <a:t>progettazione, implementazione, conduzione e</a:t>
            </a:r>
          </a:p>
          <a:p>
            <a:pPr algn="ctr"/>
            <a:r>
              <a:rPr lang="it-IT" sz="3200" dirty="0">
                <a:solidFill>
                  <a:srgbClr val="000000"/>
                </a:solidFill>
                <a:latin typeface="+mj-lt"/>
              </a:rPr>
              <a:t>valutazione dell’intervento preventivo, </a:t>
            </a:r>
            <a:r>
              <a:rPr lang="it-IT" sz="3200" b="1" dirty="0">
                <a:solidFill>
                  <a:srgbClr val="000000"/>
                </a:solidFill>
                <a:latin typeface="+mj-lt"/>
              </a:rPr>
              <a:t>che così</a:t>
            </a:r>
          </a:p>
          <a:p>
            <a:pPr algn="ctr"/>
            <a:r>
              <a:rPr lang="it-IT" sz="3200" b="1" dirty="0">
                <a:solidFill>
                  <a:srgbClr val="000000"/>
                </a:solidFill>
                <a:latin typeface="+mj-lt"/>
              </a:rPr>
              <a:t>spesso </a:t>
            </a:r>
            <a:r>
              <a:rPr lang="it-IT" sz="3200" b="1" dirty="0" err="1">
                <a:solidFill>
                  <a:srgbClr val="000000"/>
                </a:solidFill>
                <a:latin typeface="+mj-lt"/>
              </a:rPr>
              <a:t>é</a:t>
            </a:r>
            <a:r>
              <a:rPr lang="it-IT" sz="3200" b="1" dirty="0">
                <a:solidFill>
                  <a:srgbClr val="000000"/>
                </a:solidFill>
                <a:latin typeface="+mj-lt"/>
              </a:rPr>
              <a:t> risultato poco integrato nella trama e</a:t>
            </a:r>
          </a:p>
          <a:p>
            <a:pPr algn="ctr"/>
            <a:r>
              <a:rPr lang="it-IT" sz="3200" b="1" dirty="0">
                <a:solidFill>
                  <a:srgbClr val="000000"/>
                </a:solidFill>
                <a:latin typeface="+mj-lt"/>
              </a:rPr>
              <a:t>nel tessuto educativo della scuola stessa</a:t>
            </a:r>
            <a:r>
              <a:rPr lang="it-IT" sz="3200" dirty="0">
                <a:solidFill>
                  <a:srgbClr val="000000"/>
                </a:solidFill>
                <a:latin typeface="+mj-lt"/>
              </a:rPr>
              <a:t>.</a:t>
            </a:r>
            <a:endParaRPr lang="it-IT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7549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097" y="420129"/>
            <a:ext cx="9792000" cy="606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34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8476" y="204659"/>
            <a:ext cx="9584724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57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45989" y="357188"/>
            <a:ext cx="9650627" cy="59118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it-IT" dirty="0" smtClean="0">
                <a:latin typeface="Baskerville Old Face" pitchFamily="18" charset="0"/>
                <a:cs typeface="Arial" pitchFamily="34" charset="0"/>
              </a:rPr>
              <a:t>“LO SCOPO DI UN EDUCATORE NON E’ QUELLO DI INSEGNARE QUALCOSA A CHI GLI STA DI FRONTE MA QUELLO DI CERCARE CON LUI I MODI PER TRASFORMARE LA REALTA’ INCUI ENTRAMBI VIVONO.”</a:t>
            </a:r>
          </a:p>
          <a:p>
            <a:pPr algn="ctr">
              <a:buNone/>
            </a:pPr>
            <a:endParaRPr lang="it-IT" dirty="0">
              <a:latin typeface="Baskerville Old Face" pitchFamily="18" charset="0"/>
              <a:cs typeface="Arial" pitchFamily="34" charset="0"/>
            </a:endParaRPr>
          </a:p>
          <a:p>
            <a:pPr algn="ctr">
              <a:buNone/>
            </a:pPr>
            <a:r>
              <a:rPr lang="it-IT" dirty="0" smtClean="0">
                <a:latin typeface="Baskerville Old Face" pitchFamily="18" charset="0"/>
                <a:cs typeface="Arial" pitchFamily="34" charset="0"/>
              </a:rPr>
              <a:t>  (</a:t>
            </a:r>
            <a:r>
              <a:rPr lang="it-IT" dirty="0" smtClean="0">
                <a:latin typeface="Baskerville Old Face" pitchFamily="18" charset="0"/>
                <a:cs typeface="Arial" pitchFamily="34" charset="0"/>
              </a:rPr>
              <a:t>P. FREIRE)</a:t>
            </a:r>
          </a:p>
          <a:p>
            <a:pPr algn="ctr">
              <a:buNone/>
            </a:pPr>
            <a:r>
              <a:rPr lang="it-IT" dirty="0" smtClean="0">
                <a:latin typeface="Baskerville Old Face" pitchFamily="18" charset="0"/>
                <a:cs typeface="Arial" pitchFamily="34" charset="0"/>
              </a:rPr>
              <a:t>   Elena </a:t>
            </a:r>
            <a:r>
              <a:rPr lang="it-IT" dirty="0" err="1" smtClean="0">
                <a:latin typeface="Baskerville Old Face" pitchFamily="18" charset="0"/>
                <a:cs typeface="Arial" pitchFamily="34" charset="0"/>
              </a:rPr>
              <a:t>Bianchera</a:t>
            </a:r>
            <a:endParaRPr lang="it-IT" dirty="0" smtClean="0">
              <a:latin typeface="Baskerville Old Face" pitchFamily="18" charset="0"/>
              <a:cs typeface="Arial" pitchFamily="34" charset="0"/>
            </a:endParaRPr>
          </a:p>
          <a:p>
            <a:pPr algn="ctr">
              <a:buNone/>
            </a:pPr>
            <a:r>
              <a:rPr lang="it-IT" smtClean="0">
                <a:latin typeface="Baskerville Old Face" pitchFamily="18" charset="0"/>
                <a:cs typeface="Arial" pitchFamily="34" charset="0"/>
                <a:hlinkClick r:id="rId2"/>
              </a:rPr>
              <a:t> elena.bianchera@asst-mantova.it</a:t>
            </a:r>
            <a:r>
              <a:rPr lang="it-IT" smtClean="0">
                <a:latin typeface="Baskerville Old Face" pitchFamily="18" charset="0"/>
                <a:cs typeface="Arial" pitchFamily="34" charset="0"/>
              </a:rPr>
              <a:t> </a:t>
            </a:r>
            <a:endParaRPr lang="it-IT" dirty="0" smtClean="0">
              <a:latin typeface="Baskerville Old Face" pitchFamily="18" charset="0"/>
              <a:cs typeface="Arial" pitchFamily="34" charset="0"/>
            </a:endParaRP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10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54907" y="2323067"/>
            <a:ext cx="10429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+mj-lt"/>
              </a:rPr>
              <a:t>Le scuole che promuovono la salute hanno</a:t>
            </a:r>
          </a:p>
          <a:p>
            <a:pPr algn="ctr"/>
            <a:r>
              <a:rPr lang="it-IT" sz="2400" dirty="0">
                <a:latin typeface="+mj-lt"/>
              </a:rPr>
              <a:t>dimostrato di essere in grado di migliorare la salute e</a:t>
            </a:r>
          </a:p>
          <a:p>
            <a:pPr algn="ctr"/>
            <a:r>
              <a:rPr lang="it-IT" sz="2400" dirty="0">
                <a:latin typeface="+mj-lt"/>
              </a:rPr>
              <a:t>il benessere di tutta la comunità scolastica.</a:t>
            </a:r>
          </a:p>
          <a:p>
            <a:pPr algn="ctr"/>
            <a:r>
              <a:rPr lang="it-IT" sz="2400" dirty="0">
                <a:latin typeface="+mj-lt"/>
              </a:rPr>
              <a:t>Le scuole, all'interno della comunità d'appartenenza,</a:t>
            </a:r>
          </a:p>
          <a:p>
            <a:pPr algn="ctr"/>
            <a:r>
              <a:rPr lang="it-IT" sz="2400" dirty="0">
                <a:latin typeface="+mj-lt"/>
              </a:rPr>
              <a:t>rappresentano uno dei contesti privilegiati per ridurre</a:t>
            </a:r>
          </a:p>
          <a:p>
            <a:pPr algn="ctr"/>
            <a:r>
              <a:rPr lang="it-IT" sz="2400" dirty="0">
                <a:latin typeface="+mj-lt"/>
              </a:rPr>
              <a:t>le disuguaglianze in ambito di salute.</a:t>
            </a:r>
          </a:p>
          <a:p>
            <a:pPr algn="ctr"/>
            <a:r>
              <a:rPr lang="it-IT" sz="2400" dirty="0">
                <a:latin typeface="+mj-lt"/>
              </a:rPr>
              <a:t>La collaborazione con altre aree strategicamente</a:t>
            </a:r>
          </a:p>
          <a:p>
            <a:pPr algn="ctr"/>
            <a:r>
              <a:rPr lang="it-IT" sz="2400" dirty="0">
                <a:latin typeface="+mj-lt"/>
              </a:rPr>
              <a:t>rilevanti, come quelle giovanili, sociali, ambientali e</a:t>
            </a:r>
          </a:p>
          <a:p>
            <a:pPr algn="ctr"/>
            <a:r>
              <a:rPr lang="it-IT" sz="2400" dirty="0">
                <a:latin typeface="+mj-lt"/>
              </a:rPr>
              <a:t>per lo sviluppo sostenibile, è indispensabile.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98" y="193359"/>
            <a:ext cx="3774976" cy="18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2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3567" y="827903"/>
            <a:ext cx="109728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33339B"/>
                </a:solidFill>
                <a:latin typeface="+mj-lt"/>
              </a:rPr>
              <a:t>«Nessuno </a:t>
            </a:r>
            <a:r>
              <a:rPr lang="it-IT" sz="2800" b="1" i="1" dirty="0">
                <a:solidFill>
                  <a:srgbClr val="33339B"/>
                </a:solidFill>
                <a:latin typeface="+mj-lt"/>
              </a:rPr>
              <a:t>più del singolo</a:t>
            </a:r>
          </a:p>
          <a:p>
            <a:pPr algn="ctr"/>
            <a:r>
              <a:rPr lang="it-IT" sz="2800" b="1" i="1" dirty="0">
                <a:solidFill>
                  <a:srgbClr val="33339B"/>
                </a:solidFill>
                <a:latin typeface="+mj-lt"/>
              </a:rPr>
              <a:t>individuo si considera</a:t>
            </a:r>
          </a:p>
          <a:p>
            <a:pPr algn="ctr"/>
            <a:r>
              <a:rPr lang="it-IT" sz="2800" b="1" i="1" dirty="0">
                <a:solidFill>
                  <a:srgbClr val="33339B"/>
                </a:solidFill>
                <a:latin typeface="+mj-lt"/>
              </a:rPr>
              <a:t>interessato al proprio</a:t>
            </a:r>
          </a:p>
          <a:p>
            <a:pPr algn="ctr"/>
            <a:r>
              <a:rPr lang="it-IT" sz="2800" b="1" i="1" dirty="0">
                <a:solidFill>
                  <a:srgbClr val="33339B"/>
                </a:solidFill>
                <a:latin typeface="+mj-lt"/>
              </a:rPr>
              <a:t>benessere.</a:t>
            </a:r>
          </a:p>
          <a:p>
            <a:pPr algn="ctr"/>
            <a:r>
              <a:rPr lang="it-IT" sz="2800" b="1" i="1" dirty="0">
                <a:solidFill>
                  <a:srgbClr val="33339B"/>
                </a:solidFill>
                <a:latin typeface="+mj-lt"/>
              </a:rPr>
              <a:t>E di sentirsi costretti a fare</a:t>
            </a:r>
          </a:p>
          <a:p>
            <a:pPr algn="ctr"/>
            <a:r>
              <a:rPr lang="it-IT" sz="2800" b="1" i="1" dirty="0">
                <a:solidFill>
                  <a:srgbClr val="33339B"/>
                </a:solidFill>
                <a:latin typeface="+mj-lt"/>
              </a:rPr>
              <a:t>ciò che gli altri ritengono il</a:t>
            </a:r>
          </a:p>
          <a:p>
            <a:pPr algn="ctr"/>
            <a:r>
              <a:rPr lang="it-IT" sz="2800" b="1" i="1" dirty="0">
                <a:solidFill>
                  <a:srgbClr val="33339B"/>
                </a:solidFill>
                <a:latin typeface="+mj-lt"/>
              </a:rPr>
              <a:t>nostro bene è infinitamente</a:t>
            </a:r>
          </a:p>
          <a:p>
            <a:pPr algn="ctr"/>
            <a:r>
              <a:rPr lang="it-IT" sz="2800" b="1" i="1" dirty="0">
                <a:solidFill>
                  <a:srgbClr val="33339B"/>
                </a:solidFill>
                <a:latin typeface="+mj-lt"/>
              </a:rPr>
              <a:t>peggio che commettere errori</a:t>
            </a:r>
          </a:p>
          <a:p>
            <a:pPr algn="ctr"/>
            <a:r>
              <a:rPr lang="it-IT" sz="2800" b="1" i="1" dirty="0">
                <a:solidFill>
                  <a:srgbClr val="33339B"/>
                </a:solidFill>
                <a:latin typeface="+mj-lt"/>
              </a:rPr>
              <a:t>ignorando i loro </a:t>
            </a:r>
            <a:r>
              <a:rPr lang="it-IT" sz="2800" b="1" i="1" dirty="0" smtClean="0">
                <a:solidFill>
                  <a:srgbClr val="33339B"/>
                </a:solidFill>
                <a:latin typeface="+mj-lt"/>
              </a:rPr>
              <a:t>consigli»</a:t>
            </a:r>
            <a:endParaRPr lang="it-IT" sz="2800" b="1" i="1" dirty="0">
              <a:solidFill>
                <a:srgbClr val="33339B"/>
              </a:solidFill>
              <a:latin typeface="+mj-lt"/>
            </a:endParaRPr>
          </a:p>
          <a:p>
            <a:pPr algn="ctr"/>
            <a:r>
              <a:rPr lang="it-IT" sz="2800" b="1" dirty="0">
                <a:solidFill>
                  <a:srgbClr val="FF0000"/>
                </a:solidFill>
                <a:latin typeface="+mj-lt"/>
              </a:rPr>
              <a:t>John Stuart </a:t>
            </a:r>
            <a:r>
              <a:rPr lang="it-IT" sz="2800" b="1" dirty="0" err="1">
                <a:solidFill>
                  <a:srgbClr val="FF0000"/>
                </a:solidFill>
                <a:latin typeface="+mj-lt"/>
              </a:rPr>
              <a:t>Mill</a:t>
            </a:r>
            <a:r>
              <a:rPr lang="it-IT" sz="2800" b="1" dirty="0">
                <a:solidFill>
                  <a:srgbClr val="FF0000"/>
                </a:solidFill>
                <a:latin typeface="+mj-lt"/>
              </a:rPr>
              <a:t> – Sulla libertà</a:t>
            </a: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701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94270" y="304800"/>
            <a:ext cx="10010218" cy="3995738"/>
          </a:xfrm>
        </p:spPr>
        <p:txBody>
          <a:bodyPr>
            <a:normAutofit fontScale="92500" lnSpcReduction="20000"/>
          </a:bodyPr>
          <a:lstStyle/>
          <a:p>
            <a:endParaRPr lang="it-IT" sz="2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it-IT" sz="5600" b="1" dirty="0" smtClean="0"/>
              <a:t>INIZIO LAVORI</a:t>
            </a:r>
            <a:endParaRPr lang="it-IT" sz="5600" b="1" dirty="0"/>
          </a:p>
          <a:p>
            <a:endParaRPr lang="it-IT" sz="2400" dirty="0" smtClean="0"/>
          </a:p>
          <a:p>
            <a:pPr algn="ctr"/>
            <a:r>
              <a:rPr lang="it-IT" sz="2800" dirty="0" smtClean="0"/>
              <a:t>2009-2010: </a:t>
            </a:r>
            <a:r>
              <a:rPr lang="it-IT" sz="2800" b="1" dirty="0" smtClean="0"/>
              <a:t>Corso di formazione </a:t>
            </a:r>
            <a:r>
              <a:rPr lang="it-IT" sz="2800" dirty="0" smtClean="0"/>
              <a:t>«Promuoviamo il benessere»</a:t>
            </a:r>
          </a:p>
          <a:p>
            <a:pPr marL="0" indent="0" algn="ctr">
              <a:buNone/>
            </a:pPr>
            <a:endParaRPr lang="it-IT" sz="2800" dirty="0" smtClean="0"/>
          </a:p>
          <a:p>
            <a:pPr algn="ctr"/>
            <a:r>
              <a:rPr lang="it-IT" sz="2800" b="1" dirty="0" smtClean="0"/>
              <a:t>Gruppo di lavoro Scuola-ASL </a:t>
            </a:r>
            <a:r>
              <a:rPr lang="it-IT" sz="2800" dirty="0" smtClean="0"/>
              <a:t>costruisce «Salute!!!Grazie!!!» </a:t>
            </a:r>
            <a:r>
              <a:rPr lang="it-IT" sz="2800" dirty="0"/>
              <a:t>che prevede interventi specifici  sulle classi e </a:t>
            </a:r>
            <a:r>
              <a:rPr lang="it-IT" sz="2800" dirty="0" smtClean="0"/>
              <a:t>soprattutto sui </a:t>
            </a:r>
            <a:r>
              <a:rPr lang="it-IT" sz="2800" b="1" dirty="0"/>
              <a:t>Docenti,</a:t>
            </a:r>
            <a:r>
              <a:rPr lang="it-IT" sz="2800" dirty="0"/>
              <a:t> per la promozione del benessere e della salute, non solo a scuola, ma anche oltre la scuola</a:t>
            </a:r>
            <a:r>
              <a:rPr lang="it-IT" sz="2800" dirty="0" smtClean="0"/>
              <a:t>.</a:t>
            </a:r>
          </a:p>
          <a:p>
            <a:endParaRPr lang="it-IT" sz="2800" dirty="0"/>
          </a:p>
        </p:txBody>
      </p:sp>
      <p:pic>
        <p:nvPicPr>
          <p:cNvPr id="1028" name="Picture 4" descr="https://s-media-cache-ak0.pinimg.com/236x/55/99/d9/5599d9cfa3cfdf1af16e4f9409155d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26" y="4300538"/>
            <a:ext cx="22479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3810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834186" y="259307"/>
            <a:ext cx="6755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it-IT" sz="2800" b="1" i="1" u="sng" dirty="0">
                <a:solidFill>
                  <a:srgbClr val="002448"/>
                </a:solidFill>
                <a:latin typeface="Century Gothic" pitchFamily="34" charset="0"/>
              </a:rPr>
              <a:t>PROMOZIONE DELLA SALUTE</a:t>
            </a:r>
          </a:p>
        </p:txBody>
      </p:sp>
      <p:sp>
        <p:nvSpPr>
          <p:cNvPr id="5" name="Rettangolo 4"/>
          <p:cNvSpPr/>
          <p:nvPr/>
        </p:nvSpPr>
        <p:spPr>
          <a:xfrm>
            <a:off x="4979773" y="928050"/>
            <a:ext cx="548351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it-IT" b="1" i="1" dirty="0">
                <a:solidFill>
                  <a:srgbClr val="FF3300"/>
                </a:solidFill>
                <a:latin typeface="Century Gothic" pitchFamily="34" charset="0"/>
              </a:rPr>
              <a:t>“processo che consente alla gente di esercitare un maggiore controllo sulla propria salute e di migliorarla”</a:t>
            </a:r>
          </a:p>
          <a:p>
            <a:pPr defTabSz="914400"/>
            <a:r>
              <a:rPr lang="it-IT" sz="1100" b="1" i="1" dirty="0">
                <a:solidFill>
                  <a:srgbClr val="FF3300"/>
                </a:solidFill>
                <a:latin typeface="Century Gothic" pitchFamily="34" charset="0"/>
              </a:rPr>
              <a:t>(OM</a:t>
            </a:r>
            <a:r>
              <a:rPr lang="it-IT" sz="1100" b="1" dirty="0">
                <a:solidFill>
                  <a:srgbClr val="FF3300"/>
                </a:solidFill>
                <a:latin typeface="Century Gothic" pitchFamily="34" charset="0"/>
              </a:rPr>
              <a:t>S),  1986 – </a:t>
            </a:r>
            <a:r>
              <a:rPr lang="it-IT" sz="1050" b="1" dirty="0">
                <a:solidFill>
                  <a:srgbClr val="FF3300"/>
                </a:solidFill>
                <a:latin typeface="Century Gothic" pitchFamily="34" charset="0"/>
              </a:rPr>
              <a:t>CARTA di OTTAWA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773" y="2298129"/>
            <a:ext cx="5239265" cy="409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704336" y="782528"/>
            <a:ext cx="23107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it-IT" b="1" i="1" dirty="0">
                <a:solidFill>
                  <a:prstClr val="black"/>
                </a:solidFill>
              </a:rPr>
              <a:t>Le 5 strategie d’azione fondamentali:</a:t>
            </a:r>
          </a:p>
          <a:p>
            <a:pPr defTabSz="914400"/>
            <a:endParaRPr lang="it-IT" i="1" dirty="0">
              <a:solidFill>
                <a:prstClr val="black"/>
              </a:solidFill>
            </a:endParaRPr>
          </a:p>
          <a:p>
            <a:pPr defTabSz="914400">
              <a:buFont typeface="Wingdings" pitchFamily="2" charset="2"/>
              <a:buChar char="Ø"/>
            </a:pPr>
            <a:r>
              <a:rPr lang="it-IT" i="1" dirty="0">
                <a:solidFill>
                  <a:prstClr val="black"/>
                </a:solidFill>
              </a:rPr>
              <a:t>Creare sane politiche pubbliche</a:t>
            </a:r>
          </a:p>
          <a:p>
            <a:pPr defTabSz="914400">
              <a:buFont typeface="Wingdings" pitchFamily="2" charset="2"/>
              <a:buChar char="Ø"/>
            </a:pPr>
            <a:r>
              <a:rPr lang="it-IT" i="1" dirty="0">
                <a:solidFill>
                  <a:srgbClr val="FF0000"/>
                </a:solidFill>
              </a:rPr>
              <a:t>Creare ambienti favorevoli alla salute</a:t>
            </a:r>
          </a:p>
          <a:p>
            <a:pPr defTabSz="914400">
              <a:buFont typeface="Wingdings" pitchFamily="2" charset="2"/>
              <a:buChar char="Ø"/>
            </a:pPr>
            <a:r>
              <a:rPr lang="it-IT" i="1" dirty="0">
                <a:solidFill>
                  <a:srgbClr val="FF0000"/>
                </a:solidFill>
              </a:rPr>
              <a:t>Rafforzare l’azione collettiva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i="1" dirty="0">
                <a:solidFill>
                  <a:srgbClr val="FF0000"/>
                </a:solidFill>
              </a:rPr>
              <a:t>a favore  </a:t>
            </a:r>
          </a:p>
          <a:p>
            <a:pPr defTabSz="914400"/>
            <a:r>
              <a:rPr lang="it-IT" i="1" dirty="0">
                <a:solidFill>
                  <a:prstClr val="black"/>
                </a:solidFill>
              </a:rPr>
              <a:t>   </a:t>
            </a:r>
            <a:r>
              <a:rPr lang="it-IT" i="1" dirty="0">
                <a:solidFill>
                  <a:srgbClr val="FF0000"/>
                </a:solidFill>
              </a:rPr>
              <a:t>della salute</a:t>
            </a:r>
          </a:p>
          <a:p>
            <a:pPr defTabSz="914400">
              <a:buFont typeface="Wingdings" pitchFamily="2" charset="2"/>
              <a:buChar char="Ø"/>
            </a:pPr>
            <a:r>
              <a:rPr lang="it-IT" i="1" dirty="0">
                <a:solidFill>
                  <a:srgbClr val="FF0000"/>
                </a:solidFill>
              </a:rPr>
              <a:t>Sviluppare le capacità individuali</a:t>
            </a:r>
          </a:p>
          <a:p>
            <a:pPr defTabSz="914400">
              <a:buFont typeface="Wingdings" pitchFamily="2" charset="2"/>
              <a:buChar char="Ø"/>
            </a:pPr>
            <a:r>
              <a:rPr lang="it-IT" i="1" dirty="0" err="1">
                <a:solidFill>
                  <a:prstClr val="black"/>
                </a:solidFill>
              </a:rPr>
              <a:t>Ri-orientare</a:t>
            </a:r>
            <a:r>
              <a:rPr lang="it-IT" i="1" dirty="0">
                <a:solidFill>
                  <a:prstClr val="black"/>
                </a:solidFill>
              </a:rPr>
              <a:t> i servizi sanitari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690654" y="5993027"/>
            <a:ext cx="1258330" cy="76474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902" y="115888"/>
            <a:ext cx="96259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314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568412" y="785814"/>
            <a:ext cx="1054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it-IT" sz="2800" b="1" dirty="0">
                <a:solidFill>
                  <a:srgbClr val="1F497D"/>
                </a:solidFill>
              </a:rPr>
              <a:t>BUONA PRATICHE</a:t>
            </a:r>
            <a:r>
              <a:rPr lang="it-IT" dirty="0">
                <a:solidFill>
                  <a:srgbClr val="1F497D"/>
                </a:solidFill>
              </a:rPr>
              <a:t>              </a:t>
            </a:r>
            <a:r>
              <a:rPr lang="it-IT" sz="1600" dirty="0">
                <a:solidFill>
                  <a:prstClr val="black"/>
                </a:solidFill>
              </a:rPr>
              <a:t>(non sono singole azioni ma programmi) 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881439" y="1643063"/>
            <a:ext cx="3857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200000"/>
              </a:lnSpc>
              <a:buFont typeface="Arial" charset="0"/>
              <a:buChar char="•"/>
            </a:pPr>
            <a:r>
              <a:rPr lang="it-IT">
                <a:solidFill>
                  <a:prstClr val="black"/>
                </a:solidFill>
              </a:rPr>
              <a:t>  formare operatori</a:t>
            </a:r>
          </a:p>
          <a:p>
            <a:pPr defTabSz="914400">
              <a:lnSpc>
                <a:spcPct val="200000"/>
              </a:lnSpc>
              <a:buFont typeface="Arial" charset="0"/>
              <a:buChar char="•"/>
            </a:pPr>
            <a:r>
              <a:rPr lang="it-IT">
                <a:solidFill>
                  <a:prstClr val="black"/>
                </a:solidFill>
              </a:rPr>
              <a:t>  programmi orientati sui risultati</a:t>
            </a:r>
          </a:p>
          <a:p>
            <a:pPr defTabSz="914400">
              <a:lnSpc>
                <a:spcPct val="200000"/>
              </a:lnSpc>
              <a:buFont typeface="Arial" charset="0"/>
              <a:buChar char="•"/>
            </a:pPr>
            <a:r>
              <a:rPr lang="it-IT">
                <a:solidFill>
                  <a:prstClr val="black"/>
                </a:solidFill>
              </a:rPr>
              <a:t>  attenti alle procedure</a:t>
            </a:r>
          </a:p>
        </p:txBody>
      </p:sp>
      <p:sp>
        <p:nvSpPr>
          <p:cNvPr id="7" name="Parentesi graffa chiusa 6"/>
          <p:cNvSpPr/>
          <p:nvPr/>
        </p:nvSpPr>
        <p:spPr>
          <a:xfrm>
            <a:off x="7524751" y="1857376"/>
            <a:ext cx="214313" cy="15716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096250" y="2428875"/>
            <a:ext cx="1500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>
                <a:solidFill>
                  <a:prstClr val="black"/>
                </a:solidFill>
              </a:rPr>
              <a:t>METODO</a:t>
            </a:r>
          </a:p>
        </p:txBody>
      </p:sp>
      <p:sp>
        <p:nvSpPr>
          <p:cNvPr id="9" name="Rettangolo 8"/>
          <p:cNvSpPr/>
          <p:nvPr/>
        </p:nvSpPr>
        <p:spPr>
          <a:xfrm>
            <a:off x="8096250" y="2214564"/>
            <a:ext cx="1143000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rot="5400000">
            <a:off x="8382795" y="342820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8167689" y="3857626"/>
            <a:ext cx="1500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Arial" charset="0"/>
              <a:buChar char="•"/>
            </a:pPr>
            <a:r>
              <a:rPr lang="it-IT">
                <a:solidFill>
                  <a:prstClr val="black"/>
                </a:solidFill>
              </a:rPr>
              <a:t>Ingredienti</a:t>
            </a:r>
          </a:p>
          <a:p>
            <a:pPr defTabSz="914400">
              <a:buFont typeface="Arial" charset="0"/>
              <a:buChar char="•"/>
            </a:pPr>
            <a:r>
              <a:rPr lang="it-IT">
                <a:solidFill>
                  <a:prstClr val="black"/>
                </a:solidFill>
              </a:rPr>
              <a:t> Strumenti </a:t>
            </a:r>
          </a:p>
          <a:p>
            <a:pPr defTabSz="914400">
              <a:buFont typeface="Arial" charset="0"/>
              <a:buChar char="•"/>
            </a:pPr>
            <a:r>
              <a:rPr lang="it-IT">
                <a:solidFill>
                  <a:prstClr val="black"/>
                </a:solidFill>
              </a:rPr>
              <a:t> procedure</a:t>
            </a:r>
          </a:p>
        </p:txBody>
      </p:sp>
      <p:cxnSp>
        <p:nvCxnSpPr>
          <p:cNvPr id="15" name="Connettore 2 14"/>
          <p:cNvCxnSpPr/>
          <p:nvPr/>
        </p:nvCxnSpPr>
        <p:spPr>
          <a:xfrm rot="5400000">
            <a:off x="1558926" y="2249489"/>
            <a:ext cx="1643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1738314" y="3286126"/>
            <a:ext cx="2143125" cy="1071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1738314" y="3643314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 dirty="0">
                <a:solidFill>
                  <a:prstClr val="black"/>
                </a:solidFill>
              </a:rPr>
              <a:t>PROCESSI E ATTIVITA’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667251" y="3929064"/>
            <a:ext cx="2214563" cy="1000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4738688" y="4000501"/>
            <a:ext cx="2214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it-IT">
                <a:solidFill>
                  <a:prstClr val="black"/>
                </a:solidFill>
              </a:rPr>
              <a:t>CONTESTO</a:t>
            </a:r>
          </a:p>
          <a:p>
            <a:pPr defTabSz="914400"/>
            <a:r>
              <a:rPr lang="it-IT">
                <a:solidFill>
                  <a:prstClr val="black"/>
                </a:solidFill>
              </a:rPr>
              <a:t>PRINCIPI VALORI</a:t>
            </a:r>
          </a:p>
          <a:p>
            <a:pPr defTabSz="914400"/>
            <a:r>
              <a:rPr lang="it-IT">
                <a:solidFill>
                  <a:prstClr val="black"/>
                </a:solidFill>
              </a:rPr>
              <a:t>PROVE DI EFFICACIA</a:t>
            </a:r>
          </a:p>
        </p:txBody>
      </p:sp>
      <p:cxnSp>
        <p:nvCxnSpPr>
          <p:cNvPr id="22" name="Connettore 2 21"/>
          <p:cNvCxnSpPr/>
          <p:nvPr/>
        </p:nvCxnSpPr>
        <p:spPr>
          <a:xfrm rot="5400000">
            <a:off x="6596857" y="5071270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6453188" y="5429250"/>
            <a:ext cx="2500312" cy="35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6453186" y="5429250"/>
            <a:ext cx="298737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it-IT">
                <a:solidFill>
                  <a:prstClr val="black"/>
                </a:solidFill>
              </a:rPr>
              <a:t>PROCESSI ATTIVITA’</a:t>
            </a:r>
          </a:p>
        </p:txBody>
      </p:sp>
      <p:cxnSp>
        <p:nvCxnSpPr>
          <p:cNvPr id="26" name="Connettore 2 25"/>
          <p:cNvCxnSpPr/>
          <p:nvPr/>
        </p:nvCxnSpPr>
        <p:spPr>
          <a:xfrm rot="10800000" flipV="1">
            <a:off x="5453063" y="5786438"/>
            <a:ext cx="8572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3452814" y="5715000"/>
            <a:ext cx="1857375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3452814" y="5643565"/>
            <a:ext cx="18573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it-IT" dirty="0">
                <a:solidFill>
                  <a:prstClr val="black"/>
                </a:solidFill>
              </a:rPr>
              <a:t>PRODOTTO</a:t>
            </a:r>
          </a:p>
          <a:p>
            <a:pPr defTabSz="914400"/>
            <a:r>
              <a:rPr lang="it-IT" dirty="0">
                <a:solidFill>
                  <a:prstClr val="black"/>
                </a:solidFill>
              </a:rPr>
              <a:t>buono </a:t>
            </a:r>
          </a:p>
          <a:p>
            <a:pPr defTabSz="914400"/>
            <a:r>
              <a:rPr lang="it-IT" dirty="0">
                <a:solidFill>
                  <a:prstClr val="black"/>
                </a:solidFill>
              </a:rPr>
              <a:t>coerente</a:t>
            </a:r>
          </a:p>
        </p:txBody>
      </p:sp>
      <p:cxnSp>
        <p:nvCxnSpPr>
          <p:cNvPr id="36" name="Connettore 2 35"/>
          <p:cNvCxnSpPr/>
          <p:nvPr/>
        </p:nvCxnSpPr>
        <p:spPr>
          <a:xfrm rot="16200000" flipH="1">
            <a:off x="2631282" y="4536282"/>
            <a:ext cx="1143000" cy="10715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35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 animBg="1"/>
      <p:bldP spid="12" grpId="0"/>
      <p:bldP spid="16" grpId="0" animBg="1"/>
      <p:bldP spid="17" grpId="0"/>
      <p:bldP spid="18" grpId="0" animBg="1"/>
      <p:bldP spid="19" grpId="0"/>
      <p:bldP spid="23" grpId="0" animBg="1"/>
      <p:bldP spid="24" grpId="0"/>
      <p:bldP spid="29" grpId="0" animBg="1"/>
      <p:bldP spid="3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524</TotalTime>
  <Words>1162</Words>
  <Application>Microsoft Office PowerPoint</Application>
  <PresentationFormat>Widescreen</PresentationFormat>
  <Paragraphs>197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32</vt:i4>
      </vt:variant>
    </vt:vector>
  </HeadingPairs>
  <TitlesOfParts>
    <vt:vector size="49" baseType="lpstr">
      <vt:lpstr>ＭＳ Ｐゴシック</vt:lpstr>
      <vt:lpstr>Angsana New</vt:lpstr>
      <vt:lpstr>Arial</vt:lpstr>
      <vt:lpstr>Baskerville Old Face</vt:lpstr>
      <vt:lpstr>Calibri</vt:lpstr>
      <vt:lpstr>Century Gothic</vt:lpstr>
      <vt:lpstr>Garamond</vt:lpstr>
      <vt:lpstr>Verdana</vt:lpstr>
      <vt:lpstr>Wingdings</vt:lpstr>
      <vt:lpstr>Tema di Office</vt:lpstr>
      <vt:lpstr>2_Tema di Office</vt:lpstr>
      <vt:lpstr>3_Tema di Office</vt:lpstr>
      <vt:lpstr>4_Tema di Office</vt:lpstr>
      <vt:lpstr>5_Tema di Office</vt:lpstr>
      <vt:lpstr>6_Tema di Office</vt:lpstr>
      <vt:lpstr>7_Tema di Office</vt:lpstr>
      <vt:lpstr>8_Tema di Office</vt:lpstr>
      <vt:lpstr>IC1 CASTIGLIONE D/S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FUTURO E’ CIO’ CHE COSTRUIAMO  E IL FUTURO ARRIVA UN GIORNO ALLA VOLTA. </vt:lpstr>
      <vt:lpstr>Presentazione standard di PowerPoint</vt:lpstr>
      <vt:lpstr>Presentazione standard di PowerPoint</vt:lpstr>
      <vt:lpstr> IL METODO</vt:lpstr>
      <vt:lpstr>MA NON FINISCE QUI!</vt:lpstr>
      <vt:lpstr>IL NOSTRO OBIETTIVO</vt:lpstr>
      <vt:lpstr>GLI INDICATORI DI PROCESSO E DI RISULTATO</vt:lpstr>
      <vt:lpstr>GLI ATTORI DELLA RETE</vt:lpstr>
      <vt:lpstr>Ci sono molti modi di andare avanti, ma solo un modo di stare fermo. (Franklin D. Roosevelt) </vt:lpstr>
      <vt:lpstr>Presentazione standard di PowerPoint</vt:lpstr>
      <vt:lpstr>Presentazione standard di PowerPoint</vt:lpstr>
      <vt:lpstr>Presentazione standard di PowerPoint</vt:lpstr>
      <vt:lpstr>Alcuni dati: </vt:lpstr>
      <vt:lpstr>Presentazione standard di PowerPoint</vt:lpstr>
      <vt:lpstr>Modello di previsione della spesa sanitaria pubblica in Italia (2050)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IC1 CASTIGLIONE D/S</dc:title>
  <dc:creator>Wally</dc:creator>
  <cp:lastModifiedBy>BIANCHERA ELENA</cp:lastModifiedBy>
  <cp:revision>75</cp:revision>
  <dcterms:created xsi:type="dcterms:W3CDTF">2015-09-04T06:25:57Z</dcterms:created>
  <dcterms:modified xsi:type="dcterms:W3CDTF">2016-11-25T11:49:06Z</dcterms:modified>
</cp:coreProperties>
</file>